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5" r:id="rId3"/>
    <p:sldId id="308" r:id="rId4"/>
    <p:sldId id="309" r:id="rId5"/>
    <p:sldId id="293" r:id="rId6"/>
    <p:sldId id="294" r:id="rId7"/>
    <p:sldId id="295" r:id="rId8"/>
    <p:sldId id="296" r:id="rId9"/>
    <p:sldId id="285" r:id="rId10"/>
    <p:sldId id="301" r:id="rId11"/>
    <p:sldId id="314" r:id="rId12"/>
    <p:sldId id="300" r:id="rId13"/>
    <p:sldId id="313" r:id="rId14"/>
    <p:sldId id="279" r:id="rId15"/>
    <p:sldId id="260" r:id="rId16"/>
    <p:sldId id="280" r:id="rId17"/>
    <p:sldId id="278" r:id="rId18"/>
    <p:sldId id="281" r:id="rId19"/>
    <p:sldId id="286" r:id="rId20"/>
    <p:sldId id="287" r:id="rId21"/>
    <p:sldId id="288" r:id="rId22"/>
    <p:sldId id="310" r:id="rId23"/>
    <p:sldId id="311" r:id="rId24"/>
    <p:sldId id="312" r:id="rId25"/>
  </p:sldIdLst>
  <p:sldSz cx="9144000" cy="5143500" type="screen16x9"/>
  <p:notesSz cx="6858000" cy="9144000"/>
  <p:defaultTextStyle>
    <a:defPPr>
      <a:defRPr lang="en-US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👑🌧☀" initials="👑🌧☀" lastIdx="1" clrIdx="0">
    <p:extLst>
      <p:ext uri="{19B8F6BF-5375-455C-9EA6-DF929625EA0E}">
        <p15:presenceInfo xmlns:p15="http://schemas.microsoft.com/office/powerpoint/2012/main" userId="191c2026ae5d99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D51"/>
    <a:srgbClr val="FCB333"/>
    <a:srgbClr val="F36523"/>
    <a:srgbClr val="602E04"/>
    <a:srgbClr val="1AC3D3"/>
    <a:srgbClr val="DF9003"/>
    <a:srgbClr val="FDC259"/>
    <a:srgbClr val="F3B51F"/>
    <a:srgbClr val="E02536"/>
    <a:srgbClr val="CC3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3850" autoAdjust="0"/>
  </p:normalViewPr>
  <p:slideViewPr>
    <p:cSldViewPr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C7C30-895B-4974-8A60-19541C82F6B3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1CD97-E9EA-4E82-9539-BE60926ECB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4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此处可以加一些能源图片，比如海浪潮汐什么的。。。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2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F0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8B01-B15C-4B92-AA4C-045722D7B210}" type="datetimeFigureOut">
              <a:rPr lang="en-US" smtClean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8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7.png"/><Relationship Id="rId7" Type="http://schemas.openxmlformats.org/officeDocument/2006/relationships/image" Target="../media/image10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8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40" y="2952750"/>
            <a:ext cx="7072560" cy="2190750"/>
          </a:xfrm>
          <a:prstGeom prst="rect">
            <a:avLst/>
          </a:prstGeom>
        </p:spPr>
      </p:pic>
      <p:pic>
        <p:nvPicPr>
          <p:cNvPr id="9" name="Picture 8" descr="clou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71550"/>
            <a:ext cx="7010400" cy="1041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5E0E48-75A0-44F5-AC13-BB041532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0" y="3325886"/>
            <a:ext cx="7620000" cy="1817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7B039B-A3F1-432B-B40D-1823457E59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554">
            <a:off x="4663997" y="997003"/>
            <a:ext cx="1375510" cy="1709383"/>
          </a:xfrm>
          <a:prstGeom prst="rect">
            <a:avLst/>
          </a:prstGeom>
          <a:effectLst>
            <a:outerShdw blurRad="50800" dist="228600" dir="11160000" sx="123000" sy="123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274551-2148-409F-A992-9AC5D176C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80" y="312257"/>
            <a:ext cx="3662510" cy="1611075"/>
          </a:xfrm>
          <a:prstGeom prst="rect">
            <a:avLst/>
          </a:prstGeom>
          <a:effectLst>
            <a:outerShdw blurRad="50800" dist="152400" dir="10800000" sx="114000" sy="114000" algn="r" rotWithShape="0">
              <a:prstClr val="black">
                <a:alpha val="71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C597DA-6B6B-4150-88DF-ACCBA73CB23E}"/>
              </a:ext>
            </a:extLst>
          </p:cNvPr>
          <p:cNvSpPr txBox="1"/>
          <p:nvPr/>
        </p:nvSpPr>
        <p:spPr>
          <a:xfrm>
            <a:off x="6858000" y="798374"/>
            <a:ext cx="152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Shalini</a:t>
            </a:r>
          </a:p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Hu Yaning</a:t>
            </a:r>
          </a:p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Wang Yuqing</a:t>
            </a:r>
          </a:p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Meriam</a:t>
            </a:r>
          </a:p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Zhang Wentian</a:t>
            </a:r>
          </a:p>
          <a:p>
            <a:pPr algn="ctr"/>
            <a:r>
              <a:rPr lang="en-US" altLang="zh-CN" sz="2000" dirty="0">
                <a:latin typeface="AR CENA" panose="02000000000000000000" pitchFamily="2" charset="0"/>
              </a:rPr>
              <a:t>Abhishek </a:t>
            </a:r>
            <a:endParaRPr lang="zh-CN" altLang="en-US" sz="2000" dirty="0">
              <a:latin typeface="AR CENA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A5E862C-2584-40CA-8809-4EC85D8DCE56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65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AC3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1A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5AF93A3-4960-4470-AE39-57C8CD402F73}"/>
              </a:ext>
            </a:extLst>
          </p:cNvPr>
          <p:cNvSpPr txBox="1"/>
          <p:nvPr/>
        </p:nvSpPr>
        <p:spPr>
          <a:xfrm>
            <a:off x="78922" y="95271"/>
            <a:ext cx="25118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OCIAL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CE2FF2-A700-4918-8C92-3A86091A47C3}"/>
              </a:ext>
            </a:extLst>
          </p:cNvPr>
          <p:cNvSpPr txBox="1"/>
          <p:nvPr/>
        </p:nvSpPr>
        <p:spPr>
          <a:xfrm>
            <a:off x="78922" y="697884"/>
            <a:ext cx="5026478" cy="6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Georgia" pitchFamily="18" charset="0"/>
              </a:rPr>
              <a:t>Food &amp; Holidays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402344-9A80-4670-BDF1-67C3CB75AD22}"/>
              </a:ext>
            </a:extLst>
          </p:cNvPr>
          <p:cNvSpPr txBox="1"/>
          <p:nvPr/>
        </p:nvSpPr>
        <p:spPr>
          <a:xfrm>
            <a:off x="141841" y="2241809"/>
            <a:ext cx="3121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AR DARLING" panose="02000000000000000000" pitchFamily="2" charset="0"/>
              </a:rPr>
              <a:t>Drinking culture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488BB6-3D73-4695-9C77-4F1F4573DF8D}"/>
              </a:ext>
            </a:extLst>
          </p:cNvPr>
          <p:cNvSpPr txBox="1"/>
          <p:nvPr/>
        </p:nvSpPr>
        <p:spPr>
          <a:xfrm>
            <a:off x="2276851" y="3322890"/>
            <a:ext cx="229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AR DARLING" panose="02000000000000000000" pitchFamily="2" charset="0"/>
              </a:rPr>
              <a:t>Staple food</a:t>
            </a:r>
            <a:endParaRPr lang="zh-CN" altLang="en-US" sz="3200" dirty="0">
              <a:solidFill>
                <a:srgbClr val="002060"/>
              </a:solidFill>
              <a:latin typeface="AR DARLING" panose="02000000000000000000" pitchFamily="2" charset="0"/>
            </a:endParaRPr>
          </a:p>
        </p:txBody>
      </p:sp>
      <p:pic>
        <p:nvPicPr>
          <p:cNvPr id="12" name="图片 11" descr="图片包含 瓶子, 餐桌&#10;&#10;已生成极高可信度的说明">
            <a:extLst>
              <a:ext uri="{FF2B5EF4-FFF2-40B4-BE49-F238E27FC236}">
                <a16:creationId xmlns:a16="http://schemas.microsoft.com/office/drawing/2014/main" id="{3062F61C-96C1-4476-9E6D-9E0DFB8C87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33" y="1516422"/>
            <a:ext cx="1118143" cy="1687351"/>
          </a:xfrm>
          <a:prstGeom prst="rect">
            <a:avLst/>
          </a:prstGeom>
        </p:spPr>
      </p:pic>
      <p:pic>
        <p:nvPicPr>
          <p:cNvPr id="14" name="图片 13" descr="图片包含 盘子, 美食, 餐桌, 菜肴&#10;&#10;已生成极高可信度的说明">
            <a:extLst>
              <a:ext uri="{FF2B5EF4-FFF2-40B4-BE49-F238E27FC236}">
                <a16:creationId xmlns:a16="http://schemas.microsoft.com/office/drawing/2014/main" id="{B6E39612-E98F-4B8F-9DCC-5C0CE1D79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94">
            <a:off x="648779" y="3700555"/>
            <a:ext cx="1849578" cy="12575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B7E95B-8A54-4D9D-8809-E1838E05E79A}"/>
              </a:ext>
            </a:extLst>
          </p:cNvPr>
          <p:cNvSpPr txBox="1"/>
          <p:nvPr/>
        </p:nvSpPr>
        <p:spPr>
          <a:xfrm rot="21280284">
            <a:off x="2125012" y="4057631"/>
            <a:ext cx="1729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365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</a:rPr>
              <a:t>Kimchi</a:t>
            </a:r>
            <a:endParaRPr lang="zh-CN" altLang="en-US" sz="4400" b="1" dirty="0">
              <a:solidFill>
                <a:srgbClr val="F365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pic>
        <p:nvPicPr>
          <p:cNvPr id="16" name="图片 15" descr="图片包含 矢量图形&#10;&#10;已生成高可信度的说明">
            <a:extLst>
              <a:ext uri="{FF2B5EF4-FFF2-40B4-BE49-F238E27FC236}">
                <a16:creationId xmlns:a16="http://schemas.microsoft.com/office/drawing/2014/main" id="{6AAABDA7-ECF6-400A-84E3-EB0ACAD0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95550"/>
            <a:ext cx="2295149" cy="2295149"/>
          </a:xfrm>
          <a:prstGeom prst="rect">
            <a:avLst/>
          </a:prstGeom>
        </p:spPr>
      </p:pic>
      <p:pic>
        <p:nvPicPr>
          <p:cNvPr id="18" name="图片 17" descr="图片包含 矢量图形&#10;&#10;已生成高可信度的说明">
            <a:extLst>
              <a:ext uri="{FF2B5EF4-FFF2-40B4-BE49-F238E27FC236}">
                <a16:creationId xmlns:a16="http://schemas.microsoft.com/office/drawing/2014/main" id="{C3C0DA95-81B2-4B02-8BC0-762CC2341C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76" y="278302"/>
            <a:ext cx="1429836" cy="142983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276758F-D87B-412A-A12E-3767FDBAE9BC}"/>
              </a:ext>
            </a:extLst>
          </p:cNvPr>
          <p:cNvSpPr txBox="1"/>
          <p:nvPr/>
        </p:nvSpPr>
        <p:spPr>
          <a:xfrm>
            <a:off x="6484543" y="1123363"/>
            <a:ext cx="169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602E04"/>
                </a:solidFill>
                <a:latin typeface="AR DARLING" panose="02000000000000000000" pitchFamily="2" charset="0"/>
              </a:rPr>
              <a:t>Chuseok</a:t>
            </a:r>
            <a:endParaRPr lang="zh-CN" altLang="en-US" sz="3200" dirty="0">
              <a:solidFill>
                <a:srgbClr val="602E04"/>
              </a:solidFill>
              <a:latin typeface="AR DARLING" panose="02000000000000000000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9D6BE6-D101-43C6-B84D-26BD7B029296}"/>
              </a:ext>
            </a:extLst>
          </p:cNvPr>
          <p:cNvSpPr/>
          <p:nvPr/>
        </p:nvSpPr>
        <p:spPr>
          <a:xfrm>
            <a:off x="4628455" y="2699651"/>
            <a:ext cx="3186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602E04"/>
                </a:solidFill>
                <a:latin typeface="AR DARLING" panose="02000000000000000000" pitchFamily="2" charset="0"/>
              </a:rPr>
              <a:t>New Year’s Day </a:t>
            </a:r>
          </a:p>
        </p:txBody>
      </p:sp>
    </p:spTree>
    <p:extLst>
      <p:ext uri="{BB962C8B-B14F-4D97-AF65-F5344CB8AC3E}">
        <p14:creationId xmlns:p14="http://schemas.microsoft.com/office/powerpoint/2010/main" val="339153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A5E862C-2584-40CA-8809-4EC85D8DCE56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65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AC3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5AF93A3-4960-4470-AE39-57C8CD402F73}"/>
              </a:ext>
            </a:extLst>
          </p:cNvPr>
          <p:cNvSpPr txBox="1"/>
          <p:nvPr/>
        </p:nvSpPr>
        <p:spPr>
          <a:xfrm>
            <a:off x="78922" y="95271"/>
            <a:ext cx="25118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OCIAL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pic>
        <p:nvPicPr>
          <p:cNvPr id="13" name="图片 12" descr="图片包含 人员, 照片, 伪装, 站立&#10;&#10;已生成极高可信度的说明">
            <a:extLst>
              <a:ext uri="{FF2B5EF4-FFF2-40B4-BE49-F238E27FC236}">
                <a16:creationId xmlns:a16="http://schemas.microsoft.com/office/drawing/2014/main" id="{D28EA36B-065A-4378-8B31-5E93A439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34" y="3397226"/>
            <a:ext cx="6153466" cy="1746340"/>
          </a:xfrm>
          <a:prstGeom prst="rect">
            <a:avLst/>
          </a:prstGeom>
        </p:spPr>
      </p:pic>
      <p:pic>
        <p:nvPicPr>
          <p:cNvPr id="22" name="图片 21" descr="图片包含 人员, 站立, 伪装, 群组&#10;&#10;已生成极高可信度的说明">
            <a:extLst>
              <a:ext uri="{FF2B5EF4-FFF2-40B4-BE49-F238E27FC236}">
                <a16:creationId xmlns:a16="http://schemas.microsoft.com/office/drawing/2014/main" id="{19AE30E7-3449-4C15-ACCB-BA3831B93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8" y="949722"/>
            <a:ext cx="4072275" cy="27033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E680E9-B1AA-4A11-A475-829634186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0" y="1908065"/>
            <a:ext cx="2817826" cy="14890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39EF752-CDB6-456E-BA78-4EA4A10963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4" y="3606464"/>
            <a:ext cx="2284913" cy="1327863"/>
          </a:xfrm>
          <a:prstGeom prst="rect">
            <a:avLst/>
          </a:prstGeom>
        </p:spPr>
      </p:pic>
      <p:pic>
        <p:nvPicPr>
          <p:cNvPr id="28" name="图片 27" descr="图片包含 玩偶&#10;&#10;已生成高可信度的说明">
            <a:extLst>
              <a:ext uri="{FF2B5EF4-FFF2-40B4-BE49-F238E27FC236}">
                <a16:creationId xmlns:a16="http://schemas.microsoft.com/office/drawing/2014/main" id="{15F4A61D-5394-4F90-97E5-5B69ED3F0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95271"/>
            <a:ext cx="1738328" cy="1305909"/>
          </a:xfrm>
          <a:prstGeom prst="rect">
            <a:avLst/>
          </a:prstGeom>
        </p:spPr>
      </p:pic>
      <p:pic>
        <p:nvPicPr>
          <p:cNvPr id="30" name="图片 29" descr="图片包含 人员, 室内&#10;&#10;已生成极高可信度的说明">
            <a:extLst>
              <a:ext uri="{FF2B5EF4-FFF2-40B4-BE49-F238E27FC236}">
                <a16:creationId xmlns:a16="http://schemas.microsoft.com/office/drawing/2014/main" id="{8582862E-7416-4669-AB15-1F1AC3899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8" y="-265225"/>
            <a:ext cx="3803845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C217F5BA-9428-40DE-93C2-937A2153E14D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65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AC3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EA7BD81-6C22-46D0-9F5A-C00A41872371}"/>
              </a:ext>
            </a:extLst>
          </p:cNvPr>
          <p:cNvSpPr txBox="1"/>
          <p:nvPr/>
        </p:nvSpPr>
        <p:spPr>
          <a:xfrm>
            <a:off x="78922" y="95271"/>
            <a:ext cx="25118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OCIAL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3D195DC-FA1C-4EB7-BFC3-35940987EAAE}"/>
              </a:ext>
            </a:extLst>
          </p:cNvPr>
          <p:cNvSpPr txBox="1"/>
          <p:nvPr/>
        </p:nvSpPr>
        <p:spPr>
          <a:xfrm>
            <a:off x="1126240" y="4012628"/>
            <a:ext cx="2034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Continuous innovation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274682-8387-4996-BA6A-BE6B4629A854}"/>
              </a:ext>
            </a:extLst>
          </p:cNvPr>
          <p:cNvSpPr txBox="1"/>
          <p:nvPr/>
        </p:nvSpPr>
        <p:spPr>
          <a:xfrm>
            <a:off x="74370" y="806489"/>
            <a:ext cx="434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bg1"/>
                </a:solidFill>
                <a:latin typeface="Algerian" panose="04020705040A02060702" pitchFamily="82" charset="0"/>
              </a:rPr>
              <a:t>Current Strengths</a:t>
            </a:r>
            <a:endParaRPr lang="zh-CN" altLang="en-US" sz="2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96699D-EA48-4D9B-ADB7-C9488DA9BA55}"/>
              </a:ext>
            </a:extLst>
          </p:cNvPr>
          <p:cNvSpPr txBox="1"/>
          <p:nvPr/>
        </p:nvSpPr>
        <p:spPr>
          <a:xfrm>
            <a:off x="851922" y="1703192"/>
            <a:ext cx="2034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High literacy rate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24F015-4221-4F06-98FE-2C35BE6F0398}"/>
              </a:ext>
            </a:extLst>
          </p:cNvPr>
          <p:cNvSpPr txBox="1"/>
          <p:nvPr/>
        </p:nvSpPr>
        <p:spPr>
          <a:xfrm>
            <a:off x="6019800" y="703243"/>
            <a:ext cx="2105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High income nation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207B2E-75F1-4292-A13D-5A8935591EFD}"/>
              </a:ext>
            </a:extLst>
          </p:cNvPr>
          <p:cNvSpPr txBox="1"/>
          <p:nvPr/>
        </p:nvSpPr>
        <p:spPr>
          <a:xfrm>
            <a:off x="6342103" y="3171236"/>
            <a:ext cx="2173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rapid urbanization</a:t>
            </a:r>
            <a:endParaRPr lang="zh-CN" alt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834DB0-5139-4D74-8D8C-4B1B1A51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75" y="2067643"/>
            <a:ext cx="3171107" cy="31711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9BDBB57-8217-489E-ADF5-76C95AC7D747}"/>
              </a:ext>
            </a:extLst>
          </p:cNvPr>
          <p:cNvSpPr txBox="1"/>
          <p:nvPr/>
        </p:nvSpPr>
        <p:spPr>
          <a:xfrm>
            <a:off x="1600707" y="1466644"/>
            <a:ext cx="2355148" cy="707886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</a:rPr>
              <a:t>대한민국</a:t>
            </a:r>
            <a:endParaRPr lang="en-US" altLang="zh-CN" sz="4000" b="1" dirty="0">
              <a:solidFill>
                <a:schemeClr val="accent5">
                  <a:lumMod val="50000"/>
                </a:schemeClr>
              </a:solidFill>
              <a:latin typeface="Rockwell" pitchFamily="18" charset="0"/>
            </a:endParaRPr>
          </a:p>
        </p:txBody>
      </p:sp>
      <p:pic>
        <p:nvPicPr>
          <p:cNvPr id="22" name="图片 21" descr="图片包含 运输&#10;&#10;已生成高可信度的说明">
            <a:extLst>
              <a:ext uri="{FF2B5EF4-FFF2-40B4-BE49-F238E27FC236}">
                <a16:creationId xmlns:a16="http://schemas.microsoft.com/office/drawing/2014/main" id="{51440990-6214-43EE-A8BE-EABA934D5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" y="3654685"/>
            <a:ext cx="1117038" cy="1117038"/>
          </a:xfrm>
          <a:prstGeom prst="rect">
            <a:avLst/>
          </a:prstGeom>
        </p:spPr>
      </p:pic>
      <p:pic>
        <p:nvPicPr>
          <p:cNvPr id="24" name="图片 23" descr="图片包含 LEGO, 玩具&#10;&#10;已生成极高可信度的说明">
            <a:extLst>
              <a:ext uri="{FF2B5EF4-FFF2-40B4-BE49-F238E27FC236}">
                <a16:creationId xmlns:a16="http://schemas.microsoft.com/office/drawing/2014/main" id="{41BB7938-F897-41BD-83D0-5F5B0CC162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59" y="3799761"/>
            <a:ext cx="1379842" cy="1379842"/>
          </a:xfrm>
          <a:prstGeom prst="rect">
            <a:avLst/>
          </a:prstGeom>
        </p:spPr>
      </p:pic>
      <p:pic>
        <p:nvPicPr>
          <p:cNvPr id="26" name="图片 25" descr="图片包含 矢量图形&#10;&#10;已生成极高可信度的说明">
            <a:extLst>
              <a:ext uri="{FF2B5EF4-FFF2-40B4-BE49-F238E27FC236}">
                <a16:creationId xmlns:a16="http://schemas.microsoft.com/office/drawing/2014/main" id="{569094DD-E168-4A7B-ACA9-BB5B26FFE6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124" y="1381482"/>
            <a:ext cx="1020279" cy="10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C217F5BA-9428-40DE-93C2-937A2153E14D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65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AC3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EA7BD81-6C22-46D0-9F5A-C00A41872371}"/>
              </a:ext>
            </a:extLst>
          </p:cNvPr>
          <p:cNvSpPr txBox="1"/>
          <p:nvPr/>
        </p:nvSpPr>
        <p:spPr>
          <a:xfrm>
            <a:off x="78922" y="95271"/>
            <a:ext cx="25118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OCIAL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D38CDC-6413-4E64-8C96-FB75241C3040}"/>
              </a:ext>
            </a:extLst>
          </p:cNvPr>
          <p:cNvSpPr txBox="1"/>
          <p:nvPr/>
        </p:nvSpPr>
        <p:spPr>
          <a:xfrm>
            <a:off x="6719388" y="241950"/>
            <a:ext cx="224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Georgia" pitchFamily="18" charset="0"/>
              </a:rPr>
              <a:t>Low fertility rate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C1B522-AAF9-42C3-A032-8AF9D00736AD}"/>
              </a:ext>
            </a:extLst>
          </p:cNvPr>
          <p:cNvSpPr txBox="1"/>
          <p:nvPr/>
        </p:nvSpPr>
        <p:spPr>
          <a:xfrm>
            <a:off x="554008" y="3642719"/>
            <a:ext cx="213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Georgia" pitchFamily="18" charset="0"/>
                <a:ea typeface="Arvo" pitchFamily="2" charset="0"/>
              </a:rPr>
              <a:t>Low welfare spending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2C8E7-EE3C-4C37-85DD-296A13154737}"/>
              </a:ext>
            </a:extLst>
          </p:cNvPr>
          <p:cNvSpPr txBox="1"/>
          <p:nvPr/>
        </p:nvSpPr>
        <p:spPr>
          <a:xfrm>
            <a:off x="6130184" y="3378212"/>
            <a:ext cx="2401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Georgia" pitchFamily="18" charset="0"/>
              </a:rPr>
              <a:t>Rise of labor unions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3A53A6-172E-4EC6-86AE-6F53B8411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5105">
            <a:off x="5766910" y="883814"/>
            <a:ext cx="772268" cy="772268"/>
          </a:xfrm>
          <a:prstGeom prst="rect">
            <a:avLst/>
          </a:prstGeom>
          <a:noFill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4C26B3-01EB-4F4E-BB87-503401CE5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02">
            <a:off x="6073656" y="2429256"/>
            <a:ext cx="959087" cy="7712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CA61328-7940-43FF-9BDC-E41991A7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1920">
            <a:off x="2267821" y="2776153"/>
            <a:ext cx="932046" cy="932046"/>
          </a:xfrm>
          <a:prstGeom prst="rect">
            <a:avLst/>
          </a:prstGeom>
          <a:noFill/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2D25655-783F-4DD8-BE77-3C0E6BD083D0}"/>
              </a:ext>
            </a:extLst>
          </p:cNvPr>
          <p:cNvSpPr txBox="1"/>
          <p:nvPr/>
        </p:nvSpPr>
        <p:spPr>
          <a:xfrm>
            <a:off x="2865740" y="1625964"/>
            <a:ext cx="4090966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FF00"/>
                </a:solidFill>
                <a:latin typeface="AR CHRISTY" panose="02000000000000000000" pitchFamily="2" charset="0"/>
              </a:rPr>
              <a:t>CHALLENGE</a:t>
            </a:r>
            <a:endParaRPr lang="zh-CN" altLang="en-US" sz="6000" dirty="0">
              <a:solidFill>
                <a:srgbClr val="FFFF00"/>
              </a:solidFill>
              <a:latin typeface="AR CHRISTY" panose="02000000000000000000" pitchFamily="2" charset="0"/>
            </a:endParaRPr>
          </a:p>
        </p:txBody>
      </p:sp>
      <p:pic>
        <p:nvPicPr>
          <p:cNvPr id="5" name="图片 4" descr="图片包含 电子产品, iPod&#10;&#10;已生成高可信度的说明">
            <a:extLst>
              <a:ext uri="{FF2B5EF4-FFF2-40B4-BE49-F238E27FC236}">
                <a16:creationId xmlns:a16="http://schemas.microsoft.com/office/drawing/2014/main" id="{9A6BD3A1-239A-4E09-96BA-B618E8760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6" y="1579536"/>
            <a:ext cx="1846720" cy="19066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95D7821-608C-46E5-8391-1559BC9AD210}"/>
              </a:ext>
            </a:extLst>
          </p:cNvPr>
          <p:cNvSpPr/>
          <p:nvPr/>
        </p:nvSpPr>
        <p:spPr>
          <a:xfrm>
            <a:off x="190799" y="934008"/>
            <a:ext cx="223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Georgia" pitchFamily="18" charset="0"/>
              </a:rPr>
              <a:t>Ageing population</a:t>
            </a:r>
          </a:p>
        </p:txBody>
      </p:sp>
      <p:pic>
        <p:nvPicPr>
          <p:cNvPr id="18" name="图片 17" descr="图片包含 物体&#10;&#10;已生成高可信度的说明">
            <a:extLst>
              <a:ext uri="{FF2B5EF4-FFF2-40B4-BE49-F238E27FC236}">
                <a16:creationId xmlns:a16="http://schemas.microsoft.com/office/drawing/2014/main" id="{71A76EAC-0022-4AEA-9F46-FB1D1B954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5"/>
          <a:stretch/>
        </p:blipFill>
        <p:spPr>
          <a:xfrm rot="16200000">
            <a:off x="2366510" y="1366466"/>
            <a:ext cx="405553" cy="9245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4FF899-8122-42BD-A0BE-E0B9ED6753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34" y="3712322"/>
            <a:ext cx="830997" cy="8309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87EE6BA-FD57-46A0-8C1C-F659151630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73" y="3808265"/>
            <a:ext cx="835528" cy="835528"/>
          </a:xfrm>
          <a:prstGeom prst="rect">
            <a:avLst/>
          </a:prstGeom>
        </p:spPr>
      </p:pic>
      <p:pic>
        <p:nvPicPr>
          <p:cNvPr id="30" name="图片 29" descr="图片包含 矢量图形, 文字&#10;&#10;已生成高可信度的说明">
            <a:extLst>
              <a:ext uri="{FF2B5EF4-FFF2-40B4-BE49-F238E27FC236}">
                <a16:creationId xmlns:a16="http://schemas.microsoft.com/office/drawing/2014/main" id="{F1DF0C5B-3008-4F3A-9F06-31D1B024E6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88" y="747851"/>
            <a:ext cx="755148" cy="7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546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84D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F268C3F-DCB7-4E77-8EA5-8CC4843D156B}"/>
              </a:ext>
            </a:extLst>
          </p:cNvPr>
          <p:cNvGrpSpPr/>
          <p:nvPr/>
        </p:nvGrpSpPr>
        <p:grpSpPr>
          <a:xfrm>
            <a:off x="74370" y="95271"/>
            <a:ext cx="4535730" cy="1234438"/>
            <a:chOff x="74370" y="95271"/>
            <a:chExt cx="4535730" cy="1234438"/>
          </a:xfrm>
        </p:grpSpPr>
        <p:sp>
          <p:nvSpPr>
            <p:cNvPr id="5" name="TextBox 4"/>
            <p:cNvSpPr txBox="1"/>
            <p:nvPr/>
          </p:nvSpPr>
          <p:spPr>
            <a:xfrm>
              <a:off x="78922" y="95271"/>
              <a:ext cx="4531178" cy="75918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T</a:t>
              </a:r>
              <a:r>
                <a:rPr 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ECHNOLOGY</a:t>
              </a:r>
              <a:endPara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ADFE48-269A-426C-A11E-5EB959EB1A81}"/>
                </a:ext>
              </a:extLst>
            </p:cNvPr>
            <p:cNvSpPr txBox="1"/>
            <p:nvPr/>
          </p:nvSpPr>
          <p:spPr>
            <a:xfrm>
              <a:off x="74370" y="806489"/>
              <a:ext cx="4345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u="sng" dirty="0">
                  <a:solidFill>
                    <a:schemeClr val="bg1"/>
                  </a:solidFill>
                  <a:latin typeface="Algerian" panose="04020705040A02060702" pitchFamily="82" charset="0"/>
                </a:rPr>
                <a:t>Current Strengths</a:t>
              </a:r>
              <a:endParaRPr lang="zh-CN" altLang="en-US" sz="2800" u="sng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42" name="Isosceles Triangle 3">
            <a:extLst>
              <a:ext uri="{FF2B5EF4-FFF2-40B4-BE49-F238E27FC236}">
                <a16:creationId xmlns:a16="http://schemas.microsoft.com/office/drawing/2014/main" id="{7FC24EA5-84B5-4E4C-8BC5-812F7284A15F}"/>
              </a:ext>
            </a:extLst>
          </p:cNvPr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EE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3E411C9-8684-41A4-A9A8-7685EF9D0F22}"/>
              </a:ext>
            </a:extLst>
          </p:cNvPr>
          <p:cNvSpPr/>
          <p:nvPr/>
        </p:nvSpPr>
        <p:spPr>
          <a:xfrm>
            <a:off x="96383" y="1426399"/>
            <a:ext cx="39513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Powerful Internet</a:t>
            </a:r>
          </a:p>
          <a:p>
            <a:endParaRPr lang="en-US" altLang="zh-CN" sz="2800" dirty="0">
              <a:solidFill>
                <a:schemeClr val="accent6">
                  <a:lumMod val="40000"/>
                  <a:lumOff val="60000"/>
                </a:schemeClr>
              </a:solidFill>
              <a:latin typeface="AR CARTER" panose="020000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The speed can reach </a:t>
            </a:r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</a:rPr>
              <a:t>24.6Mbps, </a:t>
            </a:r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and the coverage is about 100.6%. Both rank the 1</a:t>
            </a:r>
            <a:r>
              <a:rPr lang="en-US" altLang="zh-CN" sz="2800" baseline="30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 all over the world.</a:t>
            </a:r>
            <a:endParaRPr lang="zh-CN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AR CARTER" panose="02000000000000000000" pitchFamily="2" charset="0"/>
            </a:endParaRPr>
          </a:p>
        </p:txBody>
      </p:sp>
      <p:pic>
        <p:nvPicPr>
          <p:cNvPr id="16" name="图片 15" descr="图片包含 矢量图形&#10;&#10;已生成极高可信度的说明">
            <a:extLst>
              <a:ext uri="{FF2B5EF4-FFF2-40B4-BE49-F238E27FC236}">
                <a16:creationId xmlns:a16="http://schemas.microsoft.com/office/drawing/2014/main" id="{05D7C578-CCB7-4AFD-B316-93CB692B1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54646"/>
            <a:ext cx="838200" cy="838200"/>
          </a:xfrm>
          <a:prstGeom prst="rect">
            <a:avLst/>
          </a:prstGeom>
        </p:spPr>
      </p:pic>
      <p:pic>
        <p:nvPicPr>
          <p:cNvPr id="45" name="图片 44" descr="4G网速哪家强？韩国第一，中国超美国">
            <a:extLst>
              <a:ext uri="{FF2B5EF4-FFF2-40B4-BE49-F238E27FC236}">
                <a16:creationId xmlns:a16="http://schemas.microsoft.com/office/drawing/2014/main" id="{661BC98A-3406-4905-A122-CA9175F19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7150"/>
            <a:ext cx="4018417" cy="246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6" descr="4G网速哪家强？韩国第一，中国超美国">
            <a:extLst>
              <a:ext uri="{FF2B5EF4-FFF2-40B4-BE49-F238E27FC236}">
                <a16:creationId xmlns:a16="http://schemas.microsoft.com/office/drawing/2014/main" id="{408863AF-2DAB-4073-82DD-9D412B305E8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23947"/>
            <a:ext cx="4018417" cy="246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58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546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84D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EE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pic>
        <p:nvPicPr>
          <p:cNvPr id="25" name="图片 24" descr="图片包含 剪贴画&#10;&#10;已生成高可信度的说明">
            <a:extLst>
              <a:ext uri="{FF2B5EF4-FFF2-40B4-BE49-F238E27FC236}">
                <a16:creationId xmlns:a16="http://schemas.microsoft.com/office/drawing/2014/main" id="{D24AB778-7D4A-40C1-9115-0D5BC8C3BB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05" y="464483"/>
            <a:ext cx="2294947" cy="759179"/>
          </a:xfrm>
          <a:prstGeom prst="rect">
            <a:avLst/>
          </a:prstGeom>
        </p:spPr>
      </p:pic>
      <p:pic>
        <p:nvPicPr>
          <p:cNvPr id="27" name="图片 26" descr="图片包含 剪贴画&#10;&#10;已生成极高可信度的说明">
            <a:extLst>
              <a:ext uri="{FF2B5EF4-FFF2-40B4-BE49-F238E27FC236}">
                <a16:creationId xmlns:a16="http://schemas.microsoft.com/office/drawing/2014/main" id="{A735ECED-178B-4B7A-9911-E8F7DA5B9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46" y="713268"/>
            <a:ext cx="1346453" cy="1351692"/>
          </a:xfrm>
          <a:prstGeom prst="rect">
            <a:avLst/>
          </a:prstGeom>
        </p:spPr>
      </p:pic>
      <p:pic>
        <p:nvPicPr>
          <p:cNvPr id="29" name="图片 28" descr="图片包含 剪贴画&#10;&#10;已生成极高可信度的说明">
            <a:extLst>
              <a:ext uri="{FF2B5EF4-FFF2-40B4-BE49-F238E27FC236}">
                <a16:creationId xmlns:a16="http://schemas.microsoft.com/office/drawing/2014/main" id="{E1DAD69B-4867-426F-A2E2-06461920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04" y="1834422"/>
            <a:ext cx="2225020" cy="61596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6A5CDC-9D8D-4AA0-8786-7084FFDE6490}"/>
              </a:ext>
            </a:extLst>
          </p:cNvPr>
          <p:cNvGrpSpPr/>
          <p:nvPr/>
        </p:nvGrpSpPr>
        <p:grpSpPr>
          <a:xfrm>
            <a:off x="74370" y="95271"/>
            <a:ext cx="4535730" cy="1234438"/>
            <a:chOff x="74370" y="95271"/>
            <a:chExt cx="4535730" cy="1234438"/>
          </a:xfrm>
        </p:grpSpPr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444D1926-3140-44DC-AABA-D000A4089AB4}"/>
                </a:ext>
              </a:extLst>
            </p:cNvPr>
            <p:cNvSpPr txBox="1"/>
            <p:nvPr/>
          </p:nvSpPr>
          <p:spPr>
            <a:xfrm>
              <a:off x="78922" y="95271"/>
              <a:ext cx="4531178" cy="75918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T</a:t>
              </a:r>
              <a:r>
                <a:rPr 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ECHNOLOGY</a:t>
              </a:r>
              <a:endPara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C3F685D-25BC-4054-9A8B-17BFDEE250FC}"/>
                </a:ext>
              </a:extLst>
            </p:cNvPr>
            <p:cNvSpPr txBox="1"/>
            <p:nvPr/>
          </p:nvSpPr>
          <p:spPr>
            <a:xfrm>
              <a:off x="74370" y="806489"/>
              <a:ext cx="4345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u="sng" dirty="0">
                  <a:solidFill>
                    <a:schemeClr val="bg1"/>
                  </a:solidFill>
                  <a:latin typeface="Algerian" panose="04020705040A02060702" pitchFamily="82" charset="0"/>
                </a:rPr>
                <a:t>Current Strengths</a:t>
              </a:r>
              <a:endParaRPr lang="zh-CN" altLang="en-US" sz="2800" u="sng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429E0225-9F2D-4512-8FAB-8B731953C5F5}"/>
              </a:ext>
            </a:extLst>
          </p:cNvPr>
          <p:cNvSpPr/>
          <p:nvPr/>
        </p:nvSpPr>
        <p:spPr>
          <a:xfrm>
            <a:off x="87252" y="1426399"/>
            <a:ext cx="39513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Robust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Telecom</a:t>
            </a:r>
          </a:p>
          <a:p>
            <a:endParaRPr lang="en-US" altLang="zh-CN" sz="2800" dirty="0">
              <a:solidFill>
                <a:schemeClr val="accent6">
                  <a:lumMod val="40000"/>
                  <a:lumOff val="60000"/>
                </a:schemeClr>
              </a:solidFill>
              <a:latin typeface="AR CARTER" panose="020000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</a:rPr>
              <a:t>The highest rate of smartphone ownership, up to 88%, and South Korea is now one of the largest producers of mobile phones.</a:t>
            </a:r>
            <a:endParaRPr lang="zh-CN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AR CARTER" panose="02000000000000000000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03D026-5D8D-42CF-8A14-B74281ECBF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66" y="1459617"/>
            <a:ext cx="997834" cy="997834"/>
          </a:xfrm>
          <a:prstGeom prst="rect">
            <a:avLst/>
          </a:prstGeom>
        </p:spPr>
      </p:pic>
      <p:pic>
        <p:nvPicPr>
          <p:cNvPr id="20" name="图片 19" descr="图片包含 人员, 男士, 服装, 外表&#10;&#10;已生成极高可信度的说明">
            <a:extLst>
              <a:ext uri="{FF2B5EF4-FFF2-40B4-BE49-F238E27FC236}">
                <a16:creationId xmlns:a16="http://schemas.microsoft.com/office/drawing/2014/main" id="{9C61ABF3-3CB0-4473-83A6-C88DDF690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25" y="2778227"/>
            <a:ext cx="3226075" cy="2177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546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84D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EE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6A5CDC-9D8D-4AA0-8786-7084FFDE6490}"/>
              </a:ext>
            </a:extLst>
          </p:cNvPr>
          <p:cNvGrpSpPr/>
          <p:nvPr/>
        </p:nvGrpSpPr>
        <p:grpSpPr>
          <a:xfrm>
            <a:off x="74370" y="95271"/>
            <a:ext cx="4535730" cy="1234438"/>
            <a:chOff x="74370" y="95271"/>
            <a:chExt cx="4535730" cy="1234438"/>
          </a:xfrm>
        </p:grpSpPr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444D1926-3140-44DC-AABA-D000A4089AB4}"/>
                </a:ext>
              </a:extLst>
            </p:cNvPr>
            <p:cNvSpPr txBox="1"/>
            <p:nvPr/>
          </p:nvSpPr>
          <p:spPr>
            <a:xfrm>
              <a:off x="78922" y="95271"/>
              <a:ext cx="4531178" cy="75918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T</a:t>
              </a:r>
              <a:r>
                <a:rPr 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ECHNOLOGY</a:t>
              </a:r>
              <a:endPara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C3F685D-25BC-4054-9A8B-17BFDEE250FC}"/>
                </a:ext>
              </a:extLst>
            </p:cNvPr>
            <p:cNvSpPr txBox="1"/>
            <p:nvPr/>
          </p:nvSpPr>
          <p:spPr>
            <a:xfrm>
              <a:off x="74370" y="806489"/>
              <a:ext cx="4345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u="sng" dirty="0">
                  <a:solidFill>
                    <a:schemeClr val="bg1"/>
                  </a:solidFill>
                  <a:latin typeface="Algerian" panose="04020705040A02060702" pitchFamily="82" charset="0"/>
                </a:rPr>
                <a:t>Current Strengths</a:t>
              </a:r>
              <a:endParaRPr lang="zh-CN" altLang="en-US" sz="2800" u="sng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429E0225-9F2D-4512-8FAB-8B731953C5F5}"/>
              </a:ext>
            </a:extLst>
          </p:cNvPr>
          <p:cNvSpPr/>
          <p:nvPr/>
        </p:nvSpPr>
        <p:spPr>
          <a:xfrm>
            <a:off x="87252" y="1426399"/>
            <a:ext cx="39513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Government support </a:t>
            </a:r>
          </a:p>
          <a:p>
            <a:endParaRPr lang="en-US" altLang="zh-CN" sz="2800" dirty="0">
              <a:solidFill>
                <a:schemeClr val="bg1"/>
              </a:solidFill>
              <a:latin typeface="Gill Sans Ultra Bold" panose="020B0A020201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CARTER" panose="02000000000000000000" pitchFamily="2" charset="0"/>
              </a:rPr>
              <a:t>In 2014, the investment in the field of R&amp;D accounted for 4.29% of GDP, and the government plan to increase it to 5% by 2017.</a:t>
            </a:r>
            <a:endParaRPr lang="zh-CN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AR CARTER" panose="020000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E66F56-8657-438C-B6E8-B9DDA1F26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36345"/>
            <a:ext cx="1073168" cy="1073168"/>
          </a:xfrm>
          <a:prstGeom prst="rect">
            <a:avLst/>
          </a:prstGeom>
        </p:spPr>
      </p:pic>
      <p:pic>
        <p:nvPicPr>
          <p:cNvPr id="10" name="图片 9" descr="图片包含 屏幕截图&#10;&#10;已生成极高可信度的说明">
            <a:extLst>
              <a:ext uri="{FF2B5EF4-FFF2-40B4-BE49-F238E27FC236}">
                <a16:creationId xmlns:a16="http://schemas.microsoft.com/office/drawing/2014/main" id="{CAFEC300-E050-45DE-9EF0-A06CAE2DCC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24"/>
          <a:stretch/>
        </p:blipFill>
        <p:spPr>
          <a:xfrm>
            <a:off x="4785967" y="952274"/>
            <a:ext cx="433234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6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546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C628555-C009-484E-949D-734B5ADC9398}"/>
              </a:ext>
            </a:extLst>
          </p:cNvPr>
          <p:cNvSpPr txBox="1"/>
          <p:nvPr/>
        </p:nvSpPr>
        <p:spPr>
          <a:xfrm>
            <a:off x="4789842" y="57150"/>
            <a:ext cx="4155785" cy="6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04374-7195-4818-B8E9-54ABC7E5C5F3}"/>
              </a:ext>
            </a:extLst>
          </p:cNvPr>
          <p:cNvSpPr txBox="1"/>
          <p:nvPr/>
        </p:nvSpPr>
        <p:spPr>
          <a:xfrm>
            <a:off x="260928" y="3087657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84D0D7"/>
                </a:solidFill>
                <a:latin typeface="AR ESSENCE" panose="02000000000000000000" pitchFamily="2" charset="0"/>
              </a:rPr>
              <a:t>Competitive neighbor</a:t>
            </a:r>
            <a:endParaRPr lang="zh-CN" altLang="en-US" sz="3200" dirty="0">
              <a:solidFill>
                <a:srgbClr val="84D0D7"/>
              </a:solidFill>
              <a:latin typeface="AR ESSENCE" panose="020000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6A264D-B350-47E5-A0B7-FE78E014CB06}"/>
              </a:ext>
            </a:extLst>
          </p:cNvPr>
          <p:cNvSpPr txBox="1"/>
          <p:nvPr/>
        </p:nvSpPr>
        <p:spPr>
          <a:xfrm>
            <a:off x="5521870" y="212424"/>
            <a:ext cx="339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EE5461"/>
                </a:solidFill>
                <a:latin typeface="AR ESSENCE" panose="02000000000000000000" pitchFamily="2" charset="0"/>
              </a:rPr>
              <a:t>Plutocrat hinders new growth industry</a:t>
            </a:r>
            <a:endParaRPr lang="zh-CN" altLang="en-US" sz="3200" dirty="0">
              <a:solidFill>
                <a:srgbClr val="EE5461"/>
              </a:solidFill>
              <a:latin typeface="AR ESSENCE" panose="02000000000000000000" pitchFamily="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6DC007-70E7-430F-8A93-96C966B9B186}"/>
              </a:ext>
            </a:extLst>
          </p:cNvPr>
          <p:cNvGrpSpPr/>
          <p:nvPr/>
        </p:nvGrpSpPr>
        <p:grpSpPr>
          <a:xfrm>
            <a:off x="78922" y="0"/>
            <a:ext cx="9141278" cy="5143500"/>
            <a:chOff x="78922" y="0"/>
            <a:chExt cx="9141278" cy="5143500"/>
          </a:xfrm>
        </p:grpSpPr>
        <p:sp>
          <p:nvSpPr>
            <p:cNvPr id="3" name="Rectangle 2"/>
            <p:cNvSpPr/>
            <p:nvPr/>
          </p:nvSpPr>
          <p:spPr>
            <a:xfrm>
              <a:off x="4572000" y="0"/>
              <a:ext cx="4648200" cy="5143500"/>
            </a:xfrm>
            <a:prstGeom prst="rect">
              <a:avLst/>
            </a:prstGeom>
            <a:solidFill>
              <a:srgbClr val="84D0D7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CF9B3A5-EF10-4824-8759-E089BAB98885}"/>
                </a:ext>
              </a:extLst>
            </p:cNvPr>
            <p:cNvGrpSpPr/>
            <p:nvPr/>
          </p:nvGrpSpPr>
          <p:grpSpPr>
            <a:xfrm>
              <a:off x="78922" y="95271"/>
              <a:ext cx="7236278" cy="2552679"/>
              <a:chOff x="78922" y="95271"/>
              <a:chExt cx="7236278" cy="2552679"/>
            </a:xfrm>
          </p:grpSpPr>
          <p:sp>
            <p:nvSpPr>
              <p:cNvPr id="20" name="TextBox 4">
                <a:extLst>
                  <a:ext uri="{FF2B5EF4-FFF2-40B4-BE49-F238E27FC236}">
                    <a16:creationId xmlns:a16="http://schemas.microsoft.com/office/drawing/2014/main" id="{E74F83E1-87EB-4DC6-B831-2A885A56715D}"/>
                  </a:ext>
                </a:extLst>
              </p:cNvPr>
              <p:cNvSpPr txBox="1"/>
              <p:nvPr/>
            </p:nvSpPr>
            <p:spPr>
              <a:xfrm>
                <a:off x="78922" y="95271"/>
                <a:ext cx="4531178" cy="759180"/>
              </a:xfrm>
              <a:prstGeom prst="rect">
                <a:avLst/>
              </a:prstGeom>
              <a:noFill/>
            </p:spPr>
            <p:txBody>
              <a:bodyPr wrap="square" lIns="91438" tIns="45719" rIns="91438" bIns="45719" rtlCol="0">
                <a:spAutoFit/>
              </a:bodyPr>
              <a:lstStyle/>
              <a:p>
                <a:pPr>
                  <a:lnSpc>
                    <a:spcPts val="5200"/>
                  </a:lnSpc>
                </a:pPr>
                <a:r>
                  <a:rPr lang="en-US" sz="54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itchFamily="18" charset="0"/>
                    <a:ea typeface="Arvo" pitchFamily="2" charset="0"/>
                  </a:rPr>
                  <a:t>T</a:t>
                </a:r>
                <a:r>
                  <a:rPr lang="en-US" sz="4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itchFamily="18" charset="0"/>
                    <a:ea typeface="Arvo" pitchFamily="2" charset="0"/>
                  </a:rPr>
                  <a:t>ECHNOLOGY</a:t>
                </a:r>
                <a:endPara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D575875-A744-4B8E-98FE-435AB0F60B94}"/>
                  </a:ext>
                </a:extLst>
              </p:cNvPr>
              <p:cNvSpPr txBox="1"/>
              <p:nvPr/>
            </p:nvSpPr>
            <p:spPr>
              <a:xfrm>
                <a:off x="2667000" y="1632287"/>
                <a:ext cx="4648200" cy="1015663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FF00"/>
                    </a:solidFill>
                    <a:latin typeface="AR CHRISTY" panose="02000000000000000000" pitchFamily="2" charset="0"/>
                  </a:rPr>
                  <a:t>CHALLENGES</a:t>
                </a:r>
                <a:endParaRPr lang="zh-CN" altLang="en-US" sz="6000" dirty="0">
                  <a:solidFill>
                    <a:srgbClr val="FFFF00"/>
                  </a:solidFill>
                  <a:latin typeface="AR CHRISTY" panose="02000000000000000000" pitchFamily="2" charset="0"/>
                </a:endParaRPr>
              </a:p>
            </p:txBody>
          </p:sp>
        </p:grpSp>
        <p:pic>
          <p:nvPicPr>
            <p:cNvPr id="26" name="图片 25" descr="图片包含 物体&#10;&#10;已生成高可信度的说明">
              <a:extLst>
                <a:ext uri="{FF2B5EF4-FFF2-40B4-BE49-F238E27FC236}">
                  <a16:creationId xmlns:a16="http://schemas.microsoft.com/office/drawing/2014/main" id="{D60BB903-49EE-4058-ACF0-62CE1567B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5"/>
            <a:stretch/>
          </p:blipFill>
          <p:spPr>
            <a:xfrm>
              <a:off x="6477000" y="1238834"/>
              <a:ext cx="345175" cy="78690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69CA085-583F-4CE0-8440-EB5CCBFD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057" y="2647950"/>
              <a:ext cx="1111495" cy="1111495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E997259-1651-4027-8F6E-27590AE55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87953">
              <a:off x="2263746" y="2716089"/>
              <a:ext cx="980849" cy="980849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1CBFEBB-3264-4143-B9DF-DAE38EDF7D91}"/>
              </a:ext>
            </a:extLst>
          </p:cNvPr>
          <p:cNvSpPr txBox="1"/>
          <p:nvPr/>
        </p:nvSpPr>
        <p:spPr>
          <a:xfrm>
            <a:off x="5981700" y="3446638"/>
            <a:ext cx="24765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EE5461"/>
                </a:solidFill>
                <a:latin typeface="AR ESSENCE" panose="02000000000000000000" pitchFamily="2" charset="0"/>
              </a:rPr>
              <a:t>Over-regulated governance</a:t>
            </a:r>
          </a:p>
          <a:p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11E8D89-72B9-4EE6-8128-84997954C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194" flipH="1">
            <a:off x="349209" y="1685250"/>
            <a:ext cx="1005467" cy="10054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59EBC4A-6429-49D5-958A-039A670A6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216">
            <a:off x="1353824" y="2133841"/>
            <a:ext cx="982533" cy="982533"/>
          </a:xfrm>
          <a:prstGeom prst="rect">
            <a:avLst/>
          </a:prstGeom>
        </p:spPr>
      </p:pic>
      <p:pic>
        <p:nvPicPr>
          <p:cNvPr id="45" name="图片 44" descr="图片包含 轮子, 矢量图形&#10;&#10;已生成高可信度的说明">
            <a:extLst>
              <a:ext uri="{FF2B5EF4-FFF2-40B4-BE49-F238E27FC236}">
                <a16:creationId xmlns:a16="http://schemas.microsoft.com/office/drawing/2014/main" id="{14712E69-5BE6-4D1E-85F4-4A6D951EE5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1508882"/>
            <a:ext cx="1703852" cy="17038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97D5BD-D5AB-47C9-A08E-CCFAFB6523EB}"/>
              </a:ext>
            </a:extLst>
          </p:cNvPr>
          <p:cNvSpPr/>
          <p:nvPr/>
        </p:nvSpPr>
        <p:spPr>
          <a:xfrm>
            <a:off x="5030263" y="57150"/>
            <a:ext cx="32860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EE5461"/>
                </a:solidFill>
                <a:latin typeface="AR ESSENCE" panose="02000000000000000000" pitchFamily="2" charset="0"/>
              </a:rPr>
              <a:t>Plutocrat hinders new growth industry</a:t>
            </a:r>
            <a:endParaRPr lang="zh-CN" altLang="en-US" sz="3200" dirty="0">
              <a:solidFill>
                <a:srgbClr val="EE5461"/>
              </a:solidFill>
              <a:latin typeface="AR ESSEN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8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04F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96C93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96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pic>
        <p:nvPicPr>
          <p:cNvPr id="29" name="图片 28" descr="图片包含 LEGO&#10;&#10;已生成极高可信度的说明">
            <a:extLst>
              <a:ext uri="{FF2B5EF4-FFF2-40B4-BE49-F238E27FC236}">
                <a16:creationId xmlns:a16="http://schemas.microsoft.com/office/drawing/2014/main" id="{205991FC-53A3-4E85-BBC5-6BFBED8475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719">
            <a:off x="3559560" y="1949238"/>
            <a:ext cx="1677616" cy="16776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2554" y="1242722"/>
            <a:ext cx="1801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6FAA2"/>
                </a:solidFill>
                <a:latin typeface="Kristen ITC" panose="03050502040202030202" pitchFamily="66" charset="0"/>
              </a:rPr>
              <a:t>Connected with</a:t>
            </a:r>
            <a:r>
              <a:rPr kumimoji="1" lang="zh-CN" altLang="en-US" sz="1400" dirty="0">
                <a:solidFill>
                  <a:srgbClr val="F6FAA2"/>
                </a:solidFill>
                <a:latin typeface="Kristen ITC" panose="03050502040202030202" pitchFamily="66" charset="0"/>
              </a:rPr>
              <a:t> </a:t>
            </a:r>
            <a:r>
              <a:rPr kumimoji="1" lang="en-US" altLang="zh-CN" sz="1400" dirty="0">
                <a:solidFill>
                  <a:srgbClr val="F6FAA2"/>
                </a:solidFill>
                <a:latin typeface="Kristen ITC" panose="03050502040202030202" pitchFamily="66" charset="0"/>
              </a:rPr>
              <a:t>America through pacific ocean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4A37C9B-50FC-4EBD-B189-EAC9B988C587}"/>
              </a:ext>
            </a:extLst>
          </p:cNvPr>
          <p:cNvGrpSpPr/>
          <p:nvPr/>
        </p:nvGrpSpPr>
        <p:grpSpPr>
          <a:xfrm>
            <a:off x="78922" y="95271"/>
            <a:ext cx="4531178" cy="1248944"/>
            <a:chOff x="78922" y="95271"/>
            <a:chExt cx="4531178" cy="1248944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6E009567-5BCE-43B2-971D-6676127816A7}"/>
                </a:ext>
              </a:extLst>
            </p:cNvPr>
            <p:cNvSpPr txBox="1"/>
            <p:nvPr/>
          </p:nvSpPr>
          <p:spPr>
            <a:xfrm>
              <a:off x="78922" y="95271"/>
              <a:ext cx="4531178" cy="75918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E</a:t>
              </a:r>
              <a:r>
                <a:rPr lang="en-US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ea typeface="Arvo" pitchFamily="2" charset="0"/>
                </a:rPr>
                <a:t>NVIONMENT</a:t>
              </a:r>
              <a:endPara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2D74C19-1E46-46C7-B3A5-67ABDBD37E9A}"/>
                </a:ext>
              </a:extLst>
            </p:cNvPr>
            <p:cNvSpPr txBox="1"/>
            <p:nvPr/>
          </p:nvSpPr>
          <p:spPr>
            <a:xfrm>
              <a:off x="78922" y="697884"/>
              <a:ext cx="266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Geography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655B329-0D80-45D4-B952-4C9E29B0F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73" y="1966769"/>
            <a:ext cx="1589116" cy="1589116"/>
          </a:xfrm>
          <a:prstGeom prst="rect">
            <a:avLst/>
          </a:prstGeom>
        </p:spPr>
      </p:pic>
      <p:pic>
        <p:nvPicPr>
          <p:cNvPr id="25" name="图片 24" descr="图片包含 文字, 地图&#10;&#10;已生成极高可信度的说明">
            <a:extLst>
              <a:ext uri="{FF2B5EF4-FFF2-40B4-BE49-F238E27FC236}">
                <a16:creationId xmlns:a16="http://schemas.microsoft.com/office/drawing/2014/main" id="{51B2FA7D-84F7-4186-9469-7D7E21EC4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953" y="1013725"/>
            <a:ext cx="2916438" cy="2916438"/>
          </a:xfrm>
          <a:prstGeom prst="rect">
            <a:avLst/>
          </a:prstGeom>
        </p:spPr>
      </p:pic>
      <p:pic>
        <p:nvPicPr>
          <p:cNvPr id="27" name="图片 26" descr="图片包含 矢量图形, 地图, 轮廓&#10;&#10;已生成高可信度的说明">
            <a:extLst>
              <a:ext uri="{FF2B5EF4-FFF2-40B4-BE49-F238E27FC236}">
                <a16:creationId xmlns:a16="http://schemas.microsoft.com/office/drawing/2014/main" id="{CF3CCD46-5730-4229-975A-A9FC547B1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56" y="3637486"/>
            <a:ext cx="2274776" cy="2274776"/>
          </a:xfrm>
          <a:prstGeom prst="rect">
            <a:avLst/>
          </a:prstGeom>
        </p:spPr>
      </p:pic>
      <p:pic>
        <p:nvPicPr>
          <p:cNvPr id="23" name="图片 22" descr="图片包含 矢量图形&#10;&#10;已生成高可信度的说明">
            <a:extLst>
              <a:ext uri="{FF2B5EF4-FFF2-40B4-BE49-F238E27FC236}">
                <a16:creationId xmlns:a16="http://schemas.microsoft.com/office/drawing/2014/main" id="{094B24F4-B7EA-438E-8F4C-D79358F885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94" y="4252218"/>
            <a:ext cx="898506" cy="89850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96FA2F2-29CE-41D1-B6DF-00E6D84E572B}"/>
              </a:ext>
            </a:extLst>
          </p:cNvPr>
          <p:cNvGrpSpPr/>
          <p:nvPr/>
        </p:nvGrpSpPr>
        <p:grpSpPr>
          <a:xfrm>
            <a:off x="1593345" y="1809750"/>
            <a:ext cx="1323093" cy="926428"/>
            <a:chOff x="1593345" y="1579590"/>
            <a:chExt cx="1566167" cy="1156588"/>
          </a:xfrm>
        </p:grpSpPr>
        <p:pic>
          <p:nvPicPr>
            <p:cNvPr id="15" name="图片 14" descr="图片包含 矢量图形&#10;&#10;已生成高可信度的说明">
              <a:extLst>
                <a:ext uri="{FF2B5EF4-FFF2-40B4-BE49-F238E27FC236}">
                  <a16:creationId xmlns:a16="http://schemas.microsoft.com/office/drawing/2014/main" id="{92606804-9450-4284-B06A-5BCB58E3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356" y="1664022"/>
              <a:ext cx="1072156" cy="1072156"/>
            </a:xfrm>
            <a:prstGeom prst="rect">
              <a:avLst/>
            </a:prstGeom>
          </p:spPr>
        </p:pic>
        <p:pic>
          <p:nvPicPr>
            <p:cNvPr id="21" name="图片 20" descr="图片包含 玩具&#10;&#10;已生成极高可信度的说明">
              <a:extLst>
                <a:ext uri="{FF2B5EF4-FFF2-40B4-BE49-F238E27FC236}">
                  <a16:creationId xmlns:a16="http://schemas.microsoft.com/office/drawing/2014/main" id="{5285C6CC-3259-40FA-9F33-7FE6BA9A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345" y="1579590"/>
              <a:ext cx="1141406" cy="1141406"/>
            </a:xfrm>
            <a:prstGeom prst="rect">
              <a:avLst/>
            </a:prstGeom>
          </p:spPr>
        </p:pic>
      </p:grpSp>
      <p:pic>
        <p:nvPicPr>
          <p:cNvPr id="18" name="图片 1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68" y="236579"/>
            <a:ext cx="4256208" cy="468518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38D7E3D-C469-4D51-BE08-F7A5D2B377BC}"/>
              </a:ext>
            </a:extLst>
          </p:cNvPr>
          <p:cNvSpPr txBox="1"/>
          <p:nvPr/>
        </p:nvSpPr>
        <p:spPr>
          <a:xfrm>
            <a:off x="287375" y="3872639"/>
            <a:ext cx="2013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6FAA2"/>
                </a:solidFill>
                <a:latin typeface="Kristen ITC" panose="03050502040202030202" pitchFamily="66" charset="0"/>
              </a:rPr>
              <a:t>Surrounded by yellow sea, the east china sea, and the sea of japan.</a:t>
            </a:r>
          </a:p>
        </p:txBody>
      </p:sp>
    </p:spTree>
    <p:extLst>
      <p:ext uri="{BB962C8B-B14F-4D97-AF65-F5344CB8AC3E}">
        <p14:creationId xmlns:p14="http://schemas.microsoft.com/office/powerpoint/2010/main" val="386729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96C93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04F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96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91150" y="80118"/>
            <a:ext cx="3048000" cy="30149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F35BE92-535E-42E5-8FC9-AD8ABCE902FA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NVIONMENT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447F900-6874-4A0B-8FF2-2F76BA5B38A3}"/>
              </a:ext>
            </a:extLst>
          </p:cNvPr>
          <p:cNvSpPr/>
          <p:nvPr/>
        </p:nvSpPr>
        <p:spPr>
          <a:xfrm>
            <a:off x="1924817" y="1078708"/>
            <a:ext cx="1981200" cy="1993120"/>
          </a:xfrm>
          <a:prstGeom prst="ellipse">
            <a:avLst/>
          </a:prstGeom>
          <a:solidFill>
            <a:srgbClr val="F04F2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矢量图形&#10;&#10;已生成高可信度的说明">
            <a:extLst>
              <a:ext uri="{FF2B5EF4-FFF2-40B4-BE49-F238E27FC236}">
                <a16:creationId xmlns:a16="http://schemas.microsoft.com/office/drawing/2014/main" id="{845172CE-CBDA-43CD-8854-08121478C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51" y="664641"/>
            <a:ext cx="920863" cy="920863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659FC29-B45E-4376-A6C2-C41606F6E888}"/>
              </a:ext>
            </a:extLst>
          </p:cNvPr>
          <p:cNvSpPr/>
          <p:nvPr/>
        </p:nvSpPr>
        <p:spPr>
          <a:xfrm>
            <a:off x="-172217" y="2462630"/>
            <a:ext cx="1772417" cy="1705510"/>
          </a:xfrm>
          <a:prstGeom prst="ellipse">
            <a:avLst/>
          </a:prstGeom>
          <a:solidFill>
            <a:srgbClr val="F04F2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4137100-0C77-405A-A191-81474432FB7B}"/>
              </a:ext>
            </a:extLst>
          </p:cNvPr>
          <p:cNvSpPr/>
          <p:nvPr/>
        </p:nvSpPr>
        <p:spPr>
          <a:xfrm>
            <a:off x="2434466" y="3417104"/>
            <a:ext cx="2438400" cy="2417359"/>
          </a:xfrm>
          <a:prstGeom prst="ellipse">
            <a:avLst/>
          </a:prstGeom>
          <a:solidFill>
            <a:srgbClr val="F04F2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矢量图形&#10;&#10;已生成极高可信度的说明">
            <a:extLst>
              <a:ext uri="{FF2B5EF4-FFF2-40B4-BE49-F238E27FC236}">
                <a16:creationId xmlns:a16="http://schemas.microsoft.com/office/drawing/2014/main" id="{698A27DE-4CDB-4CFE-B1C2-11F8411FC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073">
            <a:off x="562571" y="1615734"/>
            <a:ext cx="990412" cy="9904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8B4764-8474-46C7-A7B9-20DE42C624A8}"/>
              </a:ext>
            </a:extLst>
          </p:cNvPr>
          <p:cNvSpPr txBox="1"/>
          <p:nvPr/>
        </p:nvSpPr>
        <p:spPr>
          <a:xfrm>
            <a:off x="78922" y="697884"/>
            <a:ext cx="266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Agriculture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BFA9D5-1D1F-4546-BE2C-AF11EB7CE568}"/>
              </a:ext>
            </a:extLst>
          </p:cNvPr>
          <p:cNvSpPr txBox="1"/>
          <p:nvPr/>
        </p:nvSpPr>
        <p:spPr>
          <a:xfrm>
            <a:off x="21776" y="2853720"/>
            <a:ext cx="1639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Print" panose="02000600000000000000" pitchFamily="2" charset="0"/>
              </a:rPr>
              <a:t>The most important crop is rice.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DE29CA-3110-4842-AC6E-1D989E81C667}"/>
              </a:ext>
            </a:extLst>
          </p:cNvPr>
          <p:cNvSpPr txBox="1"/>
          <p:nvPr/>
        </p:nvSpPr>
        <p:spPr>
          <a:xfrm>
            <a:off x="2232416" y="1513880"/>
            <a:ext cx="1595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Print" panose="02000600000000000000" pitchFamily="2" charset="0"/>
              </a:rPr>
              <a:t>2/3 of the country are mountains and hills.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D4C30C-F303-40E8-826A-EA03096F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79" y="3119961"/>
            <a:ext cx="1066842" cy="10668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FC66EE-C90A-411A-A50B-B86CF4CAB68F}"/>
              </a:ext>
            </a:extLst>
          </p:cNvPr>
          <p:cNvSpPr txBox="1"/>
          <p:nvPr/>
        </p:nvSpPr>
        <p:spPr>
          <a:xfrm>
            <a:off x="2641460" y="4042955"/>
            <a:ext cx="218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Print" panose="02000600000000000000" pitchFamily="2" charset="0"/>
              </a:rPr>
              <a:t>Other grain products heavily rely on imports. </a:t>
            </a:r>
            <a:endParaRPr lang="zh-CN" altLang="zh-CN" dirty="0">
              <a:solidFill>
                <a:schemeClr val="accent3">
                  <a:lumMod val="40000"/>
                  <a:lumOff val="6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E222D630-59DD-40E0-A203-97C724C3FEAC}"/>
              </a:ext>
            </a:extLst>
          </p:cNvPr>
          <p:cNvSpPr txBox="1"/>
          <p:nvPr/>
        </p:nvSpPr>
        <p:spPr>
          <a:xfrm>
            <a:off x="4744217" y="166122"/>
            <a:ext cx="1750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kumimoji="1" lang="en-US" altLang="zh-CN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Energy</a:t>
            </a:r>
            <a:endParaRPr kumimoji="1" lang="en-US" sz="3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4E2BC33-DC25-4922-9988-A92132B9E5B3}"/>
              </a:ext>
            </a:extLst>
          </p:cNvPr>
          <p:cNvGrpSpPr/>
          <p:nvPr/>
        </p:nvGrpSpPr>
        <p:grpSpPr>
          <a:xfrm>
            <a:off x="5288356" y="1216057"/>
            <a:ext cx="3362041" cy="3275326"/>
            <a:chOff x="5319334" y="1473278"/>
            <a:chExt cx="3362041" cy="327532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F8C304E-7227-4B6C-AB93-05DEB7D6C862}"/>
                </a:ext>
              </a:extLst>
            </p:cNvPr>
            <p:cNvSpPr txBox="1"/>
            <p:nvPr/>
          </p:nvSpPr>
          <p:spPr>
            <a:xfrm>
              <a:off x="6680358" y="2434416"/>
              <a:ext cx="2001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 DARLING" panose="02000000000000000000" pitchFamily="2" charset="0"/>
                </a:rPr>
                <a:t>Ocean energy</a:t>
              </a:r>
              <a:endParaRPr lang="zh-CN" altLang="zh-CN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 DARLING" panose="02000000000000000000" pitchFamily="2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252C609-0C43-489E-8F59-F1115DFB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992" y="2228894"/>
              <a:ext cx="861775" cy="86177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9B3DD09-DD08-4FE3-9310-FFCF7E25C86B}"/>
                </a:ext>
              </a:extLst>
            </p:cNvPr>
            <p:cNvSpPr txBox="1"/>
            <p:nvPr/>
          </p:nvSpPr>
          <p:spPr>
            <a:xfrm>
              <a:off x="5319334" y="1605360"/>
              <a:ext cx="1833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 DARLING" panose="02000000000000000000" pitchFamily="2" charset="0"/>
                </a:rPr>
                <a:t>Hydropower</a:t>
              </a:r>
              <a:endParaRPr lang="zh-CN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 DARLING" panose="02000000000000000000" pitchFamily="2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4B245BC-2212-4E57-BFC5-2E628E162B7C}"/>
                </a:ext>
              </a:extLst>
            </p:cNvPr>
            <p:cNvSpPr txBox="1"/>
            <p:nvPr/>
          </p:nvSpPr>
          <p:spPr>
            <a:xfrm>
              <a:off x="5341946" y="3315385"/>
              <a:ext cx="2001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 DARLING" panose="02000000000000000000" pitchFamily="2" charset="0"/>
                </a:rPr>
                <a:t>Solar energy</a:t>
              </a:r>
              <a:endParaRPr lang="zh-CN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 DARLING" panose="02000000000000000000" pitchFamily="2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BC21FC-C32D-411E-9DF7-E4F71CBDDE43}"/>
                </a:ext>
              </a:extLst>
            </p:cNvPr>
            <p:cNvSpPr txBox="1"/>
            <p:nvPr/>
          </p:nvSpPr>
          <p:spPr>
            <a:xfrm>
              <a:off x="6676143" y="4092528"/>
              <a:ext cx="1962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 DARLING" panose="02000000000000000000" pitchFamily="2" charset="0"/>
                </a:rPr>
                <a:t>Wind energy</a:t>
              </a:r>
              <a:endParaRPr lang="zh-CN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 DARLING" panose="02000000000000000000" pitchFamily="2" charset="0"/>
              </a:endParaRPr>
            </a:p>
          </p:txBody>
        </p:sp>
        <p:pic>
          <p:nvPicPr>
            <p:cNvPr id="12" name="图片 11" descr="图片包含 矢量图形&#10;&#10;已生成高可信度的说明">
              <a:extLst>
                <a:ext uri="{FF2B5EF4-FFF2-40B4-BE49-F238E27FC236}">
                  <a16:creationId xmlns:a16="http://schemas.microsoft.com/office/drawing/2014/main" id="{4767E47F-F565-4B0D-8716-18FC7F4E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193" y="1473278"/>
              <a:ext cx="819150" cy="819150"/>
            </a:xfrm>
            <a:prstGeom prst="rect">
              <a:avLst/>
            </a:prstGeom>
          </p:spPr>
        </p:pic>
        <p:pic>
          <p:nvPicPr>
            <p:cNvPr id="17" name="图片 16" descr="图片包含 物体&#10;&#10;已生成高可信度的说明">
              <a:extLst>
                <a:ext uri="{FF2B5EF4-FFF2-40B4-BE49-F238E27FC236}">
                  <a16:creationId xmlns:a16="http://schemas.microsoft.com/office/drawing/2014/main" id="{5A3E7958-0069-48BB-B083-27F942CA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931" y="3870769"/>
              <a:ext cx="877835" cy="877835"/>
            </a:xfrm>
            <a:prstGeom prst="rect">
              <a:avLst/>
            </a:prstGeom>
          </p:spPr>
        </p:pic>
        <p:pic>
          <p:nvPicPr>
            <p:cNvPr id="21" name="图片 20" descr="图片包含 矢量图形, 文字&#10;&#10;已生成高可信度的说明">
              <a:extLst>
                <a:ext uri="{FF2B5EF4-FFF2-40B4-BE49-F238E27FC236}">
                  <a16:creationId xmlns:a16="http://schemas.microsoft.com/office/drawing/2014/main" id="{3B9B01A4-91CC-441A-B82F-73476317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788" y="3090669"/>
              <a:ext cx="899121" cy="89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14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CB33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D34D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539907" y="2473217"/>
            <a:ext cx="228600" cy="197069"/>
          </a:xfrm>
          <a:prstGeom prst="triangle">
            <a:avLst/>
          </a:prstGeom>
          <a:solidFill>
            <a:srgbClr val="FCB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721DC93-5AD8-44AD-929F-70DCC8BF33A2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OLITICAL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28A024-F8A3-46E0-978E-A5820F35C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6534" y="1146286"/>
            <a:ext cx="1676399" cy="17841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4B898C-A258-4CC8-8BF1-05375DBE9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1367" y="709885"/>
            <a:ext cx="910592" cy="139201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6BAA91A-DC35-4DFF-B3CB-093E51DC4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9354" y="1985008"/>
            <a:ext cx="910592" cy="139201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42BCB9F-4042-46C4-83FE-AE2CA9812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1366" y="1985009"/>
            <a:ext cx="910592" cy="139201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C68046C-AD9A-4C95-9069-EF2E424E4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09" y="709885"/>
            <a:ext cx="910592" cy="139201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8BCAE7C-5055-424B-878C-2DE1F1C72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0297" y="709885"/>
            <a:ext cx="910592" cy="13920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D985CF-26A0-4F4F-ACFE-01A5FDBCC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6996" y="709885"/>
            <a:ext cx="910592" cy="139201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F7F7143-412F-4998-8D65-6875E0F38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71217" y="709885"/>
            <a:ext cx="910592" cy="13920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1138612-3C5F-4F73-93A0-4EBD50432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6242" y="3264620"/>
            <a:ext cx="910592" cy="139201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D37CC6F-E2E7-4468-97C3-A3AAF2E30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3790" y="3264620"/>
            <a:ext cx="910592" cy="139201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B96AE12-FE24-4820-BC45-7DA2AFA76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1636" y="1985008"/>
            <a:ext cx="910592" cy="139201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3271820-7FBB-4506-A316-7D3D8A41A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334" y="2426446"/>
            <a:ext cx="1676399" cy="178413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66D3CE8-276B-49CB-A917-3379AD5BE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0706" y="3264619"/>
            <a:ext cx="910592" cy="139201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42B816-CC3F-4AEF-983C-59049ED10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1366" y="3264620"/>
            <a:ext cx="910592" cy="1392011"/>
          </a:xfrm>
          <a:prstGeom prst="rect">
            <a:avLst/>
          </a:prstGeom>
        </p:spPr>
      </p:pic>
      <p:pic>
        <p:nvPicPr>
          <p:cNvPr id="43" name="图片 42" descr="图片包含 玩具&#10;&#10;已生成高可信度的说明">
            <a:extLst>
              <a:ext uri="{FF2B5EF4-FFF2-40B4-BE49-F238E27FC236}">
                <a16:creationId xmlns:a16="http://schemas.microsoft.com/office/drawing/2014/main" id="{ABF9C677-52C3-409D-8A27-73388A733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289">
            <a:off x="7296325" y="2890909"/>
            <a:ext cx="1085905" cy="1085905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D23EFC6-E8B2-43A2-9EDB-EF7E316FB85C}"/>
              </a:ext>
            </a:extLst>
          </p:cNvPr>
          <p:cNvSpPr/>
          <p:nvPr/>
        </p:nvSpPr>
        <p:spPr>
          <a:xfrm>
            <a:off x="6789774" y="4252094"/>
            <a:ext cx="2282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2000" dirty="0">
                <a:solidFill>
                  <a:srgbClr val="FCB333"/>
                </a:solidFill>
                <a:latin typeface="AR CENA" panose="02000000000000000000" pitchFamily="2" charset="0"/>
              </a:rPr>
              <a:t>President became the head of state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148E3D-9780-49B9-A253-298D581FD715}"/>
              </a:ext>
            </a:extLst>
          </p:cNvPr>
          <p:cNvSpPr txBox="1"/>
          <p:nvPr/>
        </p:nvSpPr>
        <p:spPr>
          <a:xfrm>
            <a:off x="1860719" y="829059"/>
            <a:ext cx="193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Turbulent past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668DDE9-D302-4C45-BFA4-860C6C984261}"/>
              </a:ext>
            </a:extLst>
          </p:cNvPr>
          <p:cNvSpPr txBox="1"/>
          <p:nvPr/>
        </p:nvSpPr>
        <p:spPr>
          <a:xfrm>
            <a:off x="5560769" y="826337"/>
            <a:ext cx="277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dirty="0">
                <a:solidFill>
                  <a:srgbClr val="FCB333"/>
                </a:solidFill>
                <a:latin typeface="AR CENA" panose="02000000000000000000" pitchFamily="2" charset="0"/>
              </a:rPr>
              <a:t>Independence in 1948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33BF7FA-50B2-4C29-8B06-19482665A262}"/>
              </a:ext>
            </a:extLst>
          </p:cNvPr>
          <p:cNvSpPr txBox="1"/>
          <p:nvPr/>
        </p:nvSpPr>
        <p:spPr>
          <a:xfrm>
            <a:off x="2703064" y="1775328"/>
            <a:ext cx="2857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Military dictatorship</a:t>
            </a:r>
            <a:r>
              <a:rPr lang="en-SG" altLang="zh-CN" sz="2000" dirty="0">
                <a:solidFill>
                  <a:srgbClr val="FCB333"/>
                </a:solidFill>
                <a:latin typeface="AR CENA" panose="02000000000000000000" pitchFamily="2" charset="0"/>
              </a:rPr>
              <a:t> from </a:t>
            </a:r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1960’s to 1980’s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2630A1E-1BBE-4453-9828-1A4B0CC955AB}"/>
              </a:ext>
            </a:extLst>
          </p:cNvPr>
          <p:cNvSpPr txBox="1"/>
          <p:nvPr/>
        </p:nvSpPr>
        <p:spPr>
          <a:xfrm>
            <a:off x="1441081" y="4252094"/>
            <a:ext cx="2902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1986 democratic process was streamlined</a:t>
            </a:r>
          </a:p>
        </p:txBody>
      </p:sp>
      <p:pic>
        <p:nvPicPr>
          <p:cNvPr id="54" name="图片 53" descr="图片包含 文字&#10;&#10;已生成极高可信度的说明">
            <a:extLst>
              <a:ext uri="{FF2B5EF4-FFF2-40B4-BE49-F238E27FC236}">
                <a16:creationId xmlns:a16="http://schemas.microsoft.com/office/drawing/2014/main" id="{6A22B6E1-8456-4E02-BAB4-B85D4CBA6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96" y="3131307"/>
            <a:ext cx="1204706" cy="1204706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41BBCD0-8CC9-4FBC-835E-0E24EFE68D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2097" y="1760848"/>
            <a:ext cx="1050933" cy="1050933"/>
          </a:xfrm>
          <a:prstGeom prst="rect">
            <a:avLst/>
          </a:prstGeom>
        </p:spPr>
      </p:pic>
      <p:pic>
        <p:nvPicPr>
          <p:cNvPr id="60" name="图片 59" descr="图片包含 文字, 矢量图形&#10;&#10;已生成高可信度的说明">
            <a:extLst>
              <a:ext uri="{FF2B5EF4-FFF2-40B4-BE49-F238E27FC236}">
                <a16:creationId xmlns:a16="http://schemas.microsoft.com/office/drawing/2014/main" id="{C04F7AFC-D687-4AB6-9CBA-D60B0B78C2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4653">
            <a:off x="1151749" y="676475"/>
            <a:ext cx="865142" cy="865142"/>
          </a:xfrm>
          <a:prstGeom prst="rect">
            <a:avLst/>
          </a:prstGeom>
        </p:spPr>
      </p:pic>
      <p:pic>
        <p:nvPicPr>
          <p:cNvPr id="62" name="图片 61" descr="图片包含 矢量图形&#10;&#10;已生成极高可信度的说明">
            <a:extLst>
              <a:ext uri="{FF2B5EF4-FFF2-40B4-BE49-F238E27FC236}">
                <a16:creationId xmlns:a16="http://schemas.microsoft.com/office/drawing/2014/main" id="{BEA4F3AD-85A9-4766-B2B0-0A257CAA0B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33781">
            <a:off x="8181114" y="670007"/>
            <a:ext cx="672304" cy="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96C93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04F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98692" y="285751"/>
            <a:ext cx="3048000" cy="30149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F948219-1FA2-406E-8E10-5881B403F326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NVIONMENT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9C94A7-F070-4B30-9C92-D7A75FC0E498}"/>
              </a:ext>
            </a:extLst>
          </p:cNvPr>
          <p:cNvSpPr txBox="1"/>
          <p:nvPr/>
        </p:nvSpPr>
        <p:spPr>
          <a:xfrm>
            <a:off x="2667000" y="1632287"/>
            <a:ext cx="46482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FF00"/>
                </a:solidFill>
                <a:latin typeface="AR CHRISTY" panose="02000000000000000000" pitchFamily="2" charset="0"/>
              </a:rPr>
              <a:t>CHALLENGES</a:t>
            </a:r>
            <a:endParaRPr lang="zh-CN" altLang="en-US" sz="6000" dirty="0">
              <a:solidFill>
                <a:srgbClr val="FFFF00"/>
              </a:solidFill>
              <a:latin typeface="AR CHRISTY" panose="02000000000000000000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DB263F-1D7F-4EF6-A83F-E1A9B05AEB97}"/>
              </a:ext>
            </a:extLst>
          </p:cNvPr>
          <p:cNvSpPr txBox="1"/>
          <p:nvPr/>
        </p:nvSpPr>
        <p:spPr>
          <a:xfrm>
            <a:off x="5980258" y="3349126"/>
            <a:ext cx="240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C33F"/>
                </a:solidFill>
                <a:latin typeface="AR ESSENCE" panose="02000000000000000000" pitchFamily="2" charset="0"/>
              </a:rPr>
              <a:t>Other pollution</a:t>
            </a:r>
            <a:endParaRPr lang="zh-CN" altLang="en-US" sz="3200" dirty="0">
              <a:solidFill>
                <a:srgbClr val="92C33F"/>
              </a:solidFill>
              <a:latin typeface="AR ESSENCE" panose="02000000000000000000" pitchFamily="2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1FC0AB-9697-4495-A2D2-33274EE31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7953">
            <a:off x="2263746" y="2716089"/>
            <a:ext cx="980849" cy="9808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21683C-5F49-4FE5-87B0-84AB4EB4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7" y="2647950"/>
            <a:ext cx="1111495" cy="1111495"/>
          </a:xfrm>
          <a:prstGeom prst="rect">
            <a:avLst/>
          </a:prstGeom>
        </p:spPr>
      </p:pic>
      <p:pic>
        <p:nvPicPr>
          <p:cNvPr id="21" name="图片 20" descr="图片包含 物体&#10;&#10;已生成高可信度的说明">
            <a:extLst>
              <a:ext uri="{FF2B5EF4-FFF2-40B4-BE49-F238E27FC236}">
                <a16:creationId xmlns:a16="http://schemas.microsoft.com/office/drawing/2014/main" id="{569E6B93-297E-4608-B725-FBDA1AD1C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5"/>
          <a:stretch/>
        </p:blipFill>
        <p:spPr>
          <a:xfrm>
            <a:off x="6477000" y="1238834"/>
            <a:ext cx="345175" cy="7869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219CFE-D10C-43A6-A6A9-771050159B4B}"/>
              </a:ext>
            </a:extLst>
          </p:cNvPr>
          <p:cNvSpPr txBox="1"/>
          <p:nvPr/>
        </p:nvSpPr>
        <p:spPr>
          <a:xfrm>
            <a:off x="1303489" y="3374723"/>
            <a:ext cx="1828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04F23"/>
                </a:solidFill>
                <a:latin typeface="AR ESSENCE" panose="02000000000000000000" pitchFamily="2" charset="0"/>
              </a:rPr>
              <a:t>Global warming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3D478F-ED34-455B-948A-9B0B38AA7C73}"/>
              </a:ext>
            </a:extLst>
          </p:cNvPr>
          <p:cNvSpPr txBox="1"/>
          <p:nvPr/>
        </p:nvSpPr>
        <p:spPr>
          <a:xfrm>
            <a:off x="6126177" y="95271"/>
            <a:ext cx="159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C33F"/>
                </a:solidFill>
                <a:latin typeface="AR ESSENCE" panose="02000000000000000000" pitchFamily="2" charset="0"/>
              </a:rPr>
              <a:t>Nuclear pollution </a:t>
            </a:r>
          </a:p>
        </p:txBody>
      </p:sp>
      <p:pic>
        <p:nvPicPr>
          <p:cNvPr id="22" name="图片 21" descr="图片包含 玩具, LEGO&#10;&#10;已生成极高可信度的说明">
            <a:extLst>
              <a:ext uri="{FF2B5EF4-FFF2-40B4-BE49-F238E27FC236}">
                <a16:creationId xmlns:a16="http://schemas.microsoft.com/office/drawing/2014/main" id="{A2AB7C51-7F76-4F38-A967-66CB030BF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55" y="3889015"/>
            <a:ext cx="923643" cy="923643"/>
          </a:xfrm>
          <a:prstGeom prst="rect">
            <a:avLst/>
          </a:prstGeom>
        </p:spPr>
      </p:pic>
      <p:pic>
        <p:nvPicPr>
          <p:cNvPr id="24" name="图片 23" descr="图片包含 矢量图形&#10;&#10;已生成高可信度的说明">
            <a:extLst>
              <a:ext uri="{FF2B5EF4-FFF2-40B4-BE49-F238E27FC236}">
                <a16:creationId xmlns:a16="http://schemas.microsoft.com/office/drawing/2014/main" id="{72846482-36A1-48E5-BABE-74AB6F33C8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82" y="3929236"/>
            <a:ext cx="895351" cy="895351"/>
          </a:xfrm>
          <a:prstGeom prst="rect">
            <a:avLst/>
          </a:prstGeom>
        </p:spPr>
      </p:pic>
      <p:pic>
        <p:nvPicPr>
          <p:cNvPr id="26" name="图片 25" descr="图片包含 矢量图形&#10;&#10;已生成高可信度的说明">
            <a:extLst>
              <a:ext uri="{FF2B5EF4-FFF2-40B4-BE49-F238E27FC236}">
                <a16:creationId xmlns:a16="http://schemas.microsoft.com/office/drawing/2014/main" id="{C70A7775-D5A3-4A2C-AE44-7E3607D606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76" y="285751"/>
            <a:ext cx="797547" cy="79754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BFACB64-5A8C-4846-A918-EF540488FC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5" y="1077753"/>
            <a:ext cx="1093092" cy="10930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9F61A00-1D54-42E9-B117-8573BCFD42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4" y="3482254"/>
            <a:ext cx="895350" cy="89535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D8D53FB-198C-4478-8F1F-F08FDCBBC4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77" y="3982580"/>
            <a:ext cx="830078" cy="8300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4713D6-44EF-4E78-9329-9F76C650C0AC}"/>
              </a:ext>
            </a:extLst>
          </p:cNvPr>
          <p:cNvSpPr txBox="1"/>
          <p:nvPr/>
        </p:nvSpPr>
        <p:spPr>
          <a:xfrm>
            <a:off x="1120537" y="946446"/>
            <a:ext cx="202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04F23"/>
                </a:solidFill>
                <a:latin typeface="AR ESSENCE" panose="02000000000000000000" pitchFamily="2" charset="0"/>
              </a:rPr>
              <a:t>Air pollution 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ADE5485-3152-48B2-B32D-DC915C32B4A7}"/>
              </a:ext>
            </a:extLst>
          </p:cNvPr>
          <p:cNvSpPr/>
          <p:nvPr/>
        </p:nvSpPr>
        <p:spPr>
          <a:xfrm rot="440242">
            <a:off x="1877565" y="1750458"/>
            <a:ext cx="770801" cy="341246"/>
          </a:xfrm>
          <a:custGeom>
            <a:avLst/>
            <a:gdLst>
              <a:gd name="connsiteX0" fmla="*/ 770801 w 770801"/>
              <a:gd name="connsiteY0" fmla="*/ 341246 h 341246"/>
              <a:gd name="connsiteX1" fmla="*/ 513947 w 770801"/>
              <a:gd name="connsiteY1" fmla="*/ 259053 h 341246"/>
              <a:gd name="connsiteX2" fmla="*/ 411206 w 770801"/>
              <a:gd name="connsiteY2" fmla="*/ 84392 h 341246"/>
              <a:gd name="connsiteX3" fmla="*/ 596141 w 770801"/>
              <a:gd name="connsiteY3" fmla="*/ 2199 h 341246"/>
              <a:gd name="connsiteX4" fmla="*/ 575592 w 770801"/>
              <a:gd name="connsiteY4" fmla="*/ 166585 h 341246"/>
              <a:gd name="connsiteX5" fmla="*/ 257093 w 770801"/>
              <a:gd name="connsiteY5" fmla="*/ 176859 h 341246"/>
              <a:gd name="connsiteX6" fmla="*/ 41336 w 770801"/>
              <a:gd name="connsiteY6" fmla="*/ 104940 h 341246"/>
              <a:gd name="connsiteX7" fmla="*/ 239 w 770801"/>
              <a:gd name="connsiteY7" fmla="*/ 33021 h 34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1" h="341246">
                <a:moveTo>
                  <a:pt x="770801" y="341246"/>
                </a:moveTo>
                <a:cubicBezTo>
                  <a:pt x="672340" y="321554"/>
                  <a:pt x="573879" y="301862"/>
                  <a:pt x="513947" y="259053"/>
                </a:cubicBezTo>
                <a:cubicBezTo>
                  <a:pt x="454015" y="216244"/>
                  <a:pt x="397507" y="127201"/>
                  <a:pt x="411206" y="84392"/>
                </a:cubicBezTo>
                <a:cubicBezTo>
                  <a:pt x="424905" y="41583"/>
                  <a:pt x="568743" y="-11500"/>
                  <a:pt x="596141" y="2199"/>
                </a:cubicBezTo>
                <a:cubicBezTo>
                  <a:pt x="623539" y="15898"/>
                  <a:pt x="632100" y="137475"/>
                  <a:pt x="575592" y="166585"/>
                </a:cubicBezTo>
                <a:cubicBezTo>
                  <a:pt x="519084" y="195695"/>
                  <a:pt x="346136" y="187133"/>
                  <a:pt x="257093" y="176859"/>
                </a:cubicBezTo>
                <a:cubicBezTo>
                  <a:pt x="168050" y="166585"/>
                  <a:pt x="84145" y="128913"/>
                  <a:pt x="41336" y="104940"/>
                </a:cubicBezTo>
                <a:cubicBezTo>
                  <a:pt x="-1473" y="80967"/>
                  <a:pt x="-617" y="56994"/>
                  <a:pt x="239" y="33021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摘录 16">
            <a:extLst>
              <a:ext uri="{FF2B5EF4-FFF2-40B4-BE49-F238E27FC236}">
                <a16:creationId xmlns:a16="http://schemas.microsoft.com/office/drawing/2014/main" id="{8E8EE3C5-7273-485D-83A7-AAB08778E19B}"/>
              </a:ext>
            </a:extLst>
          </p:cNvPr>
          <p:cNvSpPr/>
          <p:nvPr/>
        </p:nvSpPr>
        <p:spPr>
          <a:xfrm rot="18658991">
            <a:off x="1706530" y="1590284"/>
            <a:ext cx="228600" cy="194472"/>
          </a:xfrm>
          <a:prstGeom prst="flowChartExtra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36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96C93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04F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98692" y="285751"/>
            <a:ext cx="3048000" cy="30149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</a:p>
        </p:txBody>
      </p:sp>
      <p:pic>
        <p:nvPicPr>
          <p:cNvPr id="15" name="图片 14" descr="图片包含 物体&#10;&#10;已生成高可信度的说明">
            <a:extLst>
              <a:ext uri="{FF2B5EF4-FFF2-40B4-BE49-F238E27FC236}">
                <a16:creationId xmlns:a16="http://schemas.microsoft.com/office/drawing/2014/main" id="{2037AE70-052E-418D-8CDD-205252CF0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97" y="3108459"/>
            <a:ext cx="2209306" cy="2044805"/>
          </a:xfrm>
          <a:prstGeom prst="rect">
            <a:avLst/>
          </a:prstGeom>
        </p:spPr>
      </p:pic>
      <p:sp>
        <p:nvSpPr>
          <p:cNvPr id="20" name="泪滴形 19">
            <a:extLst>
              <a:ext uri="{FF2B5EF4-FFF2-40B4-BE49-F238E27FC236}">
                <a16:creationId xmlns:a16="http://schemas.microsoft.com/office/drawing/2014/main" id="{F921C1A8-5DEE-4A10-BE2C-B046E9471929}"/>
              </a:ext>
            </a:extLst>
          </p:cNvPr>
          <p:cNvSpPr/>
          <p:nvPr/>
        </p:nvSpPr>
        <p:spPr>
          <a:xfrm rot="19953693">
            <a:off x="4055237" y="1653036"/>
            <a:ext cx="2034954" cy="2064781"/>
          </a:xfrm>
          <a:prstGeom prst="teardrop">
            <a:avLst>
              <a:gd name="adj" fmla="val 10223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A65273-98D4-4814-B542-575E8E4AE410}"/>
              </a:ext>
            </a:extLst>
          </p:cNvPr>
          <p:cNvSpPr/>
          <p:nvPr/>
        </p:nvSpPr>
        <p:spPr>
          <a:xfrm>
            <a:off x="4298209" y="1946762"/>
            <a:ext cx="1836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1</a:t>
            </a:r>
            <a:r>
              <a:rPr kumimoji="1" lang="en-US" altLang="zh-CN" b="1" baseline="30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st</a:t>
            </a:r>
            <a:r>
              <a:rPr kumimoji="1"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Seoul metropolitan air quality control master plan (2005-2014)</a:t>
            </a:r>
          </a:p>
        </p:txBody>
      </p:sp>
      <p:sp>
        <p:nvSpPr>
          <p:cNvPr id="23" name="泪滴形 22">
            <a:extLst>
              <a:ext uri="{FF2B5EF4-FFF2-40B4-BE49-F238E27FC236}">
                <a16:creationId xmlns:a16="http://schemas.microsoft.com/office/drawing/2014/main" id="{DB0013B3-6B1A-4BA9-9421-E3948411F12F}"/>
              </a:ext>
            </a:extLst>
          </p:cNvPr>
          <p:cNvSpPr/>
          <p:nvPr/>
        </p:nvSpPr>
        <p:spPr>
          <a:xfrm rot="1102689">
            <a:off x="5745124" y="2864403"/>
            <a:ext cx="1344522" cy="1371868"/>
          </a:xfrm>
          <a:prstGeom prst="teardrop">
            <a:avLst>
              <a:gd name="adj" fmla="val 10223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51412AEB-C2AC-422A-AFC5-1F78959BA3BE}"/>
              </a:ext>
            </a:extLst>
          </p:cNvPr>
          <p:cNvSpPr/>
          <p:nvPr/>
        </p:nvSpPr>
        <p:spPr>
          <a:xfrm rot="15425554">
            <a:off x="2262752" y="2257525"/>
            <a:ext cx="1506058" cy="1522042"/>
          </a:xfrm>
          <a:prstGeom prst="teardrop">
            <a:avLst>
              <a:gd name="adj" fmla="val 10223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CDB375-C2D3-4948-BE41-599EB9D85BAC}"/>
              </a:ext>
            </a:extLst>
          </p:cNvPr>
          <p:cNvSpPr txBox="1"/>
          <p:nvPr/>
        </p:nvSpPr>
        <p:spPr>
          <a:xfrm>
            <a:off x="2429139" y="2500760"/>
            <a:ext cx="1259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Clean technology project</a:t>
            </a:r>
            <a:endParaRPr kumimoji="1" lang="zh-CN" altLang="en-US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5041D6-59BF-415F-BE0E-5855DFAC0FD0}"/>
              </a:ext>
            </a:extLst>
          </p:cNvPr>
          <p:cNvSpPr txBox="1"/>
          <p:nvPr/>
        </p:nvSpPr>
        <p:spPr>
          <a:xfrm>
            <a:off x="5933299" y="3230858"/>
            <a:ext cx="138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Four rivers project</a:t>
            </a:r>
          </a:p>
        </p:txBody>
      </p:sp>
      <p:sp>
        <p:nvSpPr>
          <p:cNvPr id="27" name="泪滴形 26">
            <a:extLst>
              <a:ext uri="{FF2B5EF4-FFF2-40B4-BE49-F238E27FC236}">
                <a16:creationId xmlns:a16="http://schemas.microsoft.com/office/drawing/2014/main" id="{9B7C2EBA-F1E0-4C27-A7DF-0DD3EBC76865}"/>
              </a:ext>
            </a:extLst>
          </p:cNvPr>
          <p:cNvSpPr/>
          <p:nvPr/>
        </p:nvSpPr>
        <p:spPr>
          <a:xfrm rot="13067074">
            <a:off x="1794154" y="3714133"/>
            <a:ext cx="694036" cy="698732"/>
          </a:xfrm>
          <a:prstGeom prst="teardrop">
            <a:avLst>
              <a:gd name="adj" fmla="val 10223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泪滴形 27">
            <a:extLst>
              <a:ext uri="{FF2B5EF4-FFF2-40B4-BE49-F238E27FC236}">
                <a16:creationId xmlns:a16="http://schemas.microsoft.com/office/drawing/2014/main" id="{DAABE7D9-2BE7-4668-B7B9-E25177DFB114}"/>
              </a:ext>
            </a:extLst>
          </p:cNvPr>
          <p:cNvSpPr/>
          <p:nvPr/>
        </p:nvSpPr>
        <p:spPr>
          <a:xfrm rot="11861074">
            <a:off x="2778494" y="3799960"/>
            <a:ext cx="957684" cy="940079"/>
          </a:xfrm>
          <a:prstGeom prst="teardrop">
            <a:avLst>
              <a:gd name="adj" fmla="val 1022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泪滴形 28">
            <a:extLst>
              <a:ext uri="{FF2B5EF4-FFF2-40B4-BE49-F238E27FC236}">
                <a16:creationId xmlns:a16="http://schemas.microsoft.com/office/drawing/2014/main" id="{0F223C33-D6A3-445F-851D-5949953A73C6}"/>
              </a:ext>
            </a:extLst>
          </p:cNvPr>
          <p:cNvSpPr/>
          <p:nvPr/>
        </p:nvSpPr>
        <p:spPr>
          <a:xfrm rot="20724412">
            <a:off x="5812673" y="885621"/>
            <a:ext cx="794433" cy="784552"/>
          </a:xfrm>
          <a:prstGeom prst="teardrop">
            <a:avLst>
              <a:gd name="adj" fmla="val 1022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泪滴形 31">
            <a:extLst>
              <a:ext uri="{FF2B5EF4-FFF2-40B4-BE49-F238E27FC236}">
                <a16:creationId xmlns:a16="http://schemas.microsoft.com/office/drawing/2014/main" id="{7639A746-A38F-4326-A319-28ACDE0E07A3}"/>
              </a:ext>
            </a:extLst>
          </p:cNvPr>
          <p:cNvSpPr/>
          <p:nvPr/>
        </p:nvSpPr>
        <p:spPr>
          <a:xfrm rot="16200000">
            <a:off x="2645467" y="763385"/>
            <a:ext cx="1506058" cy="1522042"/>
          </a:xfrm>
          <a:prstGeom prst="teardrop">
            <a:avLst>
              <a:gd name="adj" fmla="val 10223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泪滴形 29">
            <a:extLst>
              <a:ext uri="{FF2B5EF4-FFF2-40B4-BE49-F238E27FC236}">
                <a16:creationId xmlns:a16="http://schemas.microsoft.com/office/drawing/2014/main" id="{03DAFC62-3521-4F51-9413-0C1940679AAF}"/>
              </a:ext>
            </a:extLst>
          </p:cNvPr>
          <p:cNvSpPr/>
          <p:nvPr/>
        </p:nvSpPr>
        <p:spPr>
          <a:xfrm rot="267253">
            <a:off x="6371298" y="1474566"/>
            <a:ext cx="1412518" cy="1394335"/>
          </a:xfrm>
          <a:prstGeom prst="teardrop">
            <a:avLst>
              <a:gd name="adj" fmla="val 10223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泪滴形 32">
            <a:extLst>
              <a:ext uri="{FF2B5EF4-FFF2-40B4-BE49-F238E27FC236}">
                <a16:creationId xmlns:a16="http://schemas.microsoft.com/office/drawing/2014/main" id="{CC2A339B-B4E1-4D6D-9B64-BE44E46FAA5B}"/>
              </a:ext>
            </a:extLst>
          </p:cNvPr>
          <p:cNvSpPr/>
          <p:nvPr/>
        </p:nvSpPr>
        <p:spPr>
          <a:xfrm rot="19123496">
            <a:off x="4249206" y="320374"/>
            <a:ext cx="1042664" cy="1050506"/>
          </a:xfrm>
          <a:prstGeom prst="teardrop">
            <a:avLst>
              <a:gd name="adj" fmla="val 1022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CA45AE4-CAA1-4C48-AF47-BCC4D28CBFAE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NVIONMENT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E659C7-7B03-48C1-9D8C-34B2958B4892}"/>
              </a:ext>
            </a:extLst>
          </p:cNvPr>
          <p:cNvSpPr txBox="1"/>
          <p:nvPr/>
        </p:nvSpPr>
        <p:spPr>
          <a:xfrm>
            <a:off x="78922" y="697884"/>
            <a:ext cx="5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Government policies</a:t>
            </a:r>
          </a:p>
        </p:txBody>
      </p:sp>
      <p:sp>
        <p:nvSpPr>
          <p:cNvPr id="34" name="泪滴形 33">
            <a:extLst>
              <a:ext uri="{FF2B5EF4-FFF2-40B4-BE49-F238E27FC236}">
                <a16:creationId xmlns:a16="http://schemas.microsoft.com/office/drawing/2014/main" id="{5B4AF5EA-97AB-4823-81B7-3B6102A96983}"/>
              </a:ext>
            </a:extLst>
          </p:cNvPr>
          <p:cNvSpPr/>
          <p:nvPr/>
        </p:nvSpPr>
        <p:spPr>
          <a:xfrm rot="14958845">
            <a:off x="1687371" y="1456788"/>
            <a:ext cx="763880" cy="763731"/>
          </a:xfrm>
          <a:prstGeom prst="teardrop">
            <a:avLst>
              <a:gd name="adj" fmla="val 10223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9B117839-D70B-4CF0-A83B-50E6588D5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372054"/>
              </p:ext>
            </p:extLst>
          </p:nvPr>
        </p:nvGraphicFramePr>
        <p:xfrm>
          <a:off x="5328793" y="9076"/>
          <a:ext cx="3891407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6332">
                  <a:extLst>
                    <a:ext uri="{9D8B030D-6E8A-4147-A177-3AD203B41FA5}">
                      <a16:colId xmlns:a16="http://schemas.microsoft.com/office/drawing/2014/main" val="3604738811"/>
                    </a:ext>
                  </a:extLst>
                </a:gridCol>
                <a:gridCol w="586139">
                  <a:extLst>
                    <a:ext uri="{9D8B030D-6E8A-4147-A177-3AD203B41FA5}">
                      <a16:colId xmlns:a16="http://schemas.microsoft.com/office/drawing/2014/main" val="3249710055"/>
                    </a:ext>
                  </a:extLst>
                </a:gridCol>
                <a:gridCol w="579606">
                  <a:extLst>
                    <a:ext uri="{9D8B030D-6E8A-4147-A177-3AD203B41FA5}">
                      <a16:colId xmlns:a16="http://schemas.microsoft.com/office/drawing/2014/main" val="3497973742"/>
                    </a:ext>
                  </a:extLst>
                </a:gridCol>
                <a:gridCol w="579606">
                  <a:extLst>
                    <a:ext uri="{9D8B030D-6E8A-4147-A177-3AD203B41FA5}">
                      <a16:colId xmlns:a16="http://schemas.microsoft.com/office/drawing/2014/main" val="1265673210"/>
                    </a:ext>
                  </a:extLst>
                </a:gridCol>
                <a:gridCol w="579606">
                  <a:extLst>
                    <a:ext uri="{9D8B030D-6E8A-4147-A177-3AD203B41FA5}">
                      <a16:colId xmlns:a16="http://schemas.microsoft.com/office/drawing/2014/main" val="4253862502"/>
                    </a:ext>
                  </a:extLst>
                </a:gridCol>
                <a:gridCol w="570118">
                  <a:extLst>
                    <a:ext uri="{9D8B030D-6E8A-4147-A177-3AD203B41FA5}">
                      <a16:colId xmlns:a16="http://schemas.microsoft.com/office/drawing/2014/main" val="2777465673"/>
                    </a:ext>
                  </a:extLst>
                </a:gridCol>
              </a:tblGrid>
              <a:tr h="263968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400" b="0" i="1" dirty="0">
                          <a:solidFill>
                            <a:srgbClr val="003300"/>
                          </a:solidFill>
                          <a:latin typeface="Bodoni MT" panose="02070603080606020203" pitchFamily="18" charset="0"/>
                        </a:rPr>
                        <a:t>Seoul Metropolitan Air Quality Improvement Goals</a:t>
                      </a:r>
                      <a:endParaRPr lang="zh-CN" altLang="en-US" sz="1400" b="0" i="1" dirty="0">
                        <a:solidFill>
                          <a:srgbClr val="003300"/>
                        </a:solidFill>
                        <a:latin typeface="Bodoni MT" panose="02070603080606020203" pitchFamily="18" charset="0"/>
                      </a:endParaRPr>
                    </a:p>
                  </a:txBody>
                  <a:tcPr>
                    <a:solidFill>
                      <a:schemeClr val="accent3">
                        <a:alpha val="6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08746"/>
                  </a:ext>
                </a:extLst>
              </a:tr>
              <a:tr h="207132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Pollutant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2003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2007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2009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2011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2014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11323"/>
                  </a:ext>
                </a:extLst>
              </a:tr>
              <a:tr h="197976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PM</a:t>
                      </a:r>
                      <a:r>
                        <a:rPr lang="en-US" altLang="zh-CN" sz="1000" b="1" baseline="-250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10</a:t>
                      </a:r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(µg/m</a:t>
                      </a:r>
                      <a:r>
                        <a:rPr lang="en-US" altLang="zh-CN" sz="1000" b="1" baseline="300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3</a:t>
                      </a:r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)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69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60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55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50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40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20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71220"/>
                  </a:ext>
                </a:extLst>
              </a:tr>
              <a:tr h="323960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Nitrogen dioxide(ppb)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38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35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32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28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Kristen ITC" panose="03050502040202030202" pitchFamily="66" charset="0"/>
                        </a:rPr>
                        <a:t>22</a:t>
                      </a:r>
                      <a:endParaRPr lang="zh-CN" alt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Kristen ITC" panose="03050502040202030202" pitchFamily="66" charset="0"/>
                      </a:endParaRPr>
                    </a:p>
                  </a:txBody>
                  <a:tcPr anchor="ctr" anchorCtr="1">
                    <a:solidFill>
                      <a:schemeClr val="accent3">
                        <a:tint val="40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5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714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3B5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828"/>
            <a:ext cx="4572000" cy="5143500"/>
          </a:xfrm>
          <a:prstGeom prst="rect">
            <a:avLst/>
          </a:prstGeom>
          <a:solidFill>
            <a:srgbClr val="E0253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6E46FFA-3DDE-4028-8588-800B95DE8A8A}"/>
              </a:ext>
            </a:extLst>
          </p:cNvPr>
          <p:cNvSpPr txBox="1"/>
          <p:nvPr/>
        </p:nvSpPr>
        <p:spPr>
          <a:xfrm>
            <a:off x="78922" y="95271"/>
            <a:ext cx="22832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L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EGAL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517F6E-A481-44D7-A3B1-13C651D56065}"/>
              </a:ext>
            </a:extLst>
          </p:cNvPr>
          <p:cNvSpPr txBox="1"/>
          <p:nvPr/>
        </p:nvSpPr>
        <p:spPr>
          <a:xfrm>
            <a:off x="78922" y="697884"/>
            <a:ext cx="5102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Foreign Investment Promotion Act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5F00E2-51E9-4371-828B-C36D439EB348}"/>
              </a:ext>
            </a:extLst>
          </p:cNvPr>
          <p:cNvSpPr txBox="1"/>
          <p:nvPr/>
        </p:nvSpPr>
        <p:spPr>
          <a:xfrm>
            <a:off x="1447800" y="2567285"/>
            <a:ext cx="277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i="1" dirty="0">
                <a:solidFill>
                  <a:srgbClr val="FDC2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rial" panose="020B0604020202020204" pitchFamily="34" charset="0"/>
              </a:rPr>
              <a:t>Tax Incentives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ACF981-81AE-4FDA-B2FB-BED06876F86A}"/>
              </a:ext>
            </a:extLst>
          </p:cNvPr>
          <p:cNvSpPr txBox="1"/>
          <p:nvPr/>
        </p:nvSpPr>
        <p:spPr>
          <a:xfrm>
            <a:off x="4645200" y="12195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FDC259"/>
                </a:solidFill>
                <a:latin typeface="Lucida Calligraphy" panose="03010101010101010101" pitchFamily="66" charset="0"/>
                <a:cs typeface="Arial" panose="020B0604020202020204" pitchFamily="34" charset="0"/>
              </a:defRPr>
            </a:lvl1pPr>
          </a:lstStyle>
          <a:p>
            <a:r>
              <a:rPr lang="zh-CN" altLang="zh-CN" sz="2400" b="1" dirty="0">
                <a:solidFill>
                  <a:srgbClr val="E025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Investment zones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A38734-8534-413C-9CF3-176A393AA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200" y="2289203"/>
            <a:ext cx="320040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zh-CN" altLang="zh-CN" sz="2400" b="1" i="1" dirty="0">
                <a:solidFill>
                  <a:srgbClr val="E025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rial" panose="020B0604020202020204" pitchFamily="34" charset="0"/>
              </a:rPr>
              <a:t>Free Trade zones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61166BD-BB7D-463F-937C-22512F89F4B9}"/>
              </a:ext>
            </a:extLst>
          </p:cNvPr>
          <p:cNvSpPr txBox="1"/>
          <p:nvPr/>
        </p:nvSpPr>
        <p:spPr>
          <a:xfrm>
            <a:off x="1410674" y="3714750"/>
            <a:ext cx="256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FDC259"/>
                </a:solidFill>
                <a:latin typeface="Lucida Calligraphy" panose="03010101010101010101" pitchFamily="66" charset="0"/>
                <a:cs typeface="Arial" panose="020B0604020202020204" pitchFamily="34" charset="0"/>
              </a:defRPr>
            </a:lvl1pPr>
          </a:lstStyle>
          <a:p>
            <a:r>
              <a:rPr lang="zh-CN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Cash Grants</a:t>
            </a:r>
          </a:p>
        </p:txBody>
      </p:sp>
      <p:pic>
        <p:nvPicPr>
          <p:cNvPr id="42" name="图片 41" descr="图片包含 矢量图形, 文字&#10;&#10;已生成极高可信度的说明">
            <a:extLst>
              <a:ext uri="{FF2B5EF4-FFF2-40B4-BE49-F238E27FC236}">
                <a16:creationId xmlns:a16="http://schemas.microsoft.com/office/drawing/2014/main" id="{B8D50C9F-846E-44DB-9AF3-9480339D8F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128" y="2068378"/>
            <a:ext cx="1075927" cy="1075927"/>
          </a:xfrm>
          <a:prstGeom prst="rect">
            <a:avLst/>
          </a:prstGeom>
        </p:spPr>
      </p:pic>
      <p:pic>
        <p:nvPicPr>
          <p:cNvPr id="57" name="图片 56" descr="图片包含 矢量图形&#10;&#10;已生成高可信度的说明">
            <a:extLst>
              <a:ext uri="{FF2B5EF4-FFF2-40B4-BE49-F238E27FC236}">
                <a16:creationId xmlns:a16="http://schemas.microsoft.com/office/drawing/2014/main" id="{3715E839-EA5D-42F6-AB43-3FA63C7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2672384"/>
            <a:ext cx="2475944" cy="2475944"/>
          </a:xfrm>
          <a:prstGeom prst="rect">
            <a:avLst/>
          </a:prstGeom>
        </p:spPr>
      </p:pic>
      <p:pic>
        <p:nvPicPr>
          <p:cNvPr id="58" name="图片 57" descr="图片包含 矢量图形, 文字&#10;&#10;已生成极高可信度的说明">
            <a:extLst>
              <a:ext uri="{FF2B5EF4-FFF2-40B4-BE49-F238E27FC236}">
                <a16:creationId xmlns:a16="http://schemas.microsoft.com/office/drawing/2014/main" id="{917AE315-A29D-4AFF-85E3-661253989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129" y="3603525"/>
            <a:ext cx="1075927" cy="1075927"/>
          </a:xfrm>
          <a:prstGeom prst="rect">
            <a:avLst/>
          </a:prstGeom>
        </p:spPr>
      </p:pic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6F8E79A1-41C9-4FC6-B222-1381B9B73C07}"/>
              </a:ext>
            </a:extLst>
          </p:cNvPr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E02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5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3B5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en-US" altLang="zh-CN" dirty="0"/>
              <a:t> </a:t>
            </a:r>
          </a:p>
          <a:p>
            <a:br>
              <a:rPr lang="en-US" altLang="zh-CN" dirty="0"/>
            </a:br>
            <a:br>
              <a:rPr lang="en-US" altLang="zh-CN" dirty="0"/>
            </a:b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E02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0253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D628F83-E004-4035-82BE-1E566B0F919A}"/>
              </a:ext>
            </a:extLst>
          </p:cNvPr>
          <p:cNvSpPr txBox="1"/>
          <p:nvPr/>
        </p:nvSpPr>
        <p:spPr>
          <a:xfrm>
            <a:off x="78922" y="95271"/>
            <a:ext cx="22832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L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EGAL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283B0-2166-4751-8D97-983C39B6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22" y="1994416"/>
            <a:ext cx="410278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DC259"/>
                </a:solidFill>
                <a:effectLst/>
                <a:latin typeface="AR CENA" panose="02000000000000000000" pitchFamily="2" charset="0"/>
                <a:cs typeface="Arial" panose="020B0604020202020204" pitchFamily="34" charset="0"/>
              </a:rPr>
              <a:t>1.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DC259"/>
                </a:solidFill>
                <a:effectLst/>
                <a:latin typeface="AR CENA" panose="02000000000000000000" pitchFamily="2" charset="0"/>
                <a:cs typeface="Arial" panose="020B0604020202020204" pitchFamily="34" charset="0"/>
              </a:rPr>
              <a:t>Restriction on foreign investment remain for 30 industrial sectors, out of which 3 are completely closed.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rgbClr val="FDC259"/>
              </a:solidFill>
              <a:effectLst/>
              <a:latin typeface="AR CENA" panose="020000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C621C8-21C9-4DE2-917E-2745AAD1B0C0}"/>
              </a:ext>
            </a:extLst>
          </p:cNvPr>
          <p:cNvSpPr txBox="1"/>
          <p:nvPr/>
        </p:nvSpPr>
        <p:spPr>
          <a:xfrm>
            <a:off x="63156" y="760864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bg1"/>
                </a:solidFill>
                <a:latin typeface="Algerian" panose="04020705040A02060702" pitchFamily="82" charset="0"/>
              </a:rPr>
              <a:t>Restrictions to enter into South Korea</a:t>
            </a:r>
            <a:endParaRPr lang="zh-CN" altLang="en-US" sz="2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AC2801-B332-4B0E-A036-4812DC8703DE}"/>
              </a:ext>
            </a:extLst>
          </p:cNvPr>
          <p:cNvSpPr txBox="1"/>
          <p:nvPr/>
        </p:nvSpPr>
        <p:spPr>
          <a:xfrm>
            <a:off x="4666688" y="220948"/>
            <a:ext cx="376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E02536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2. </a:t>
            </a:r>
            <a:r>
              <a:rPr lang="zh-CN" altLang="zh-CN" sz="2400" dirty="0">
                <a:solidFill>
                  <a:srgbClr val="E02536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Industries that are completely closed for foreign investors :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AEE398-2DD0-4BEA-B26F-375DF5CE25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1196">
            <a:off x="1584423" y="3479118"/>
            <a:ext cx="1371620" cy="13716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FC8DC5-2D88-4D5A-B796-1D9CAD12B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59" y="2131256"/>
            <a:ext cx="2305050" cy="2019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F31F2C-ABD4-4023-8D9F-82AF7847E9D1}"/>
              </a:ext>
            </a:extLst>
          </p:cNvPr>
          <p:cNvSpPr txBox="1"/>
          <p:nvPr/>
        </p:nvSpPr>
        <p:spPr>
          <a:xfrm>
            <a:off x="4664717" y="4015139"/>
            <a:ext cx="461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02536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3. </a:t>
            </a:r>
            <a:r>
              <a:rPr lang="zh-CN" altLang="zh-CN" sz="2400" dirty="0">
                <a:solidFill>
                  <a:srgbClr val="E02536"/>
                </a:solidFill>
                <a:latin typeface="AR CENA" panose="02000000000000000000" pitchFamily="2" charset="0"/>
                <a:cs typeface="Arial" panose="020B0604020202020204" pitchFamily="34" charset="0"/>
              </a:rPr>
              <a:t>Government also reviews the foreign investments that affect national security 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B082BC1D-7629-4972-AF21-C624D846FE60}"/>
              </a:ext>
            </a:extLst>
          </p:cNvPr>
          <p:cNvSpPr/>
          <p:nvPr/>
        </p:nvSpPr>
        <p:spPr>
          <a:xfrm>
            <a:off x="6239659" y="1152502"/>
            <a:ext cx="2523121" cy="1710136"/>
          </a:xfrm>
          <a:prstGeom prst="wedgeRoundRectCallout">
            <a:avLst>
              <a:gd name="adj1" fmla="val -70218"/>
              <a:gd name="adj2" fmla="val 38070"/>
              <a:gd name="adj3" fmla="val 16667"/>
            </a:avLst>
          </a:prstGeom>
          <a:solidFill>
            <a:srgbClr val="F3B51F"/>
          </a:solidFill>
          <a:ln w="57150">
            <a:solidFill>
              <a:srgbClr val="DF9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图片包含 矢量图形&#10;&#10;已生成高可信度的说明">
            <a:extLst>
              <a:ext uri="{FF2B5EF4-FFF2-40B4-BE49-F238E27FC236}">
                <a16:creationId xmlns:a16="http://schemas.microsoft.com/office/drawing/2014/main" id="{184B5556-B37E-4F76-80F9-984D8B7DF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66" y="1991976"/>
            <a:ext cx="748130" cy="7481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A56206B-5C27-43C3-9C20-5B4A7C62A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02">
            <a:off x="7766949" y="1933383"/>
            <a:ext cx="797602" cy="7976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5CBACD0-AE17-4935-BE87-5D87B729D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16">
            <a:off x="7223541" y="1220650"/>
            <a:ext cx="797601" cy="79760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D1FCE8B-22E4-4C4B-B466-E6C02FA43B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41" y="1348915"/>
            <a:ext cx="1325336" cy="13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2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BF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F1676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pic>
        <p:nvPicPr>
          <p:cNvPr id="8" name="图片 7" descr="图片包含 矢量图形&#10;&#10;已生成极高可信度的说明">
            <a:extLst>
              <a:ext uri="{FF2B5EF4-FFF2-40B4-BE49-F238E27FC236}">
                <a16:creationId xmlns:a16="http://schemas.microsoft.com/office/drawing/2014/main" id="{96CF3B79-5F62-4DDE-8A05-3992AE37E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4295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CB33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D34D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721DC93-5AD8-44AD-929F-70DCC8BF33A2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OLITICAL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B5564C-19CB-4931-8E94-C79D74590F2E}"/>
              </a:ext>
            </a:extLst>
          </p:cNvPr>
          <p:cNvSpPr txBox="1"/>
          <p:nvPr/>
        </p:nvSpPr>
        <p:spPr>
          <a:xfrm>
            <a:off x="74370" y="806489"/>
            <a:ext cx="434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bg1"/>
                </a:solidFill>
                <a:latin typeface="Algerian" panose="04020705040A02060702" pitchFamily="82" charset="0"/>
              </a:rPr>
              <a:t>Current Strengths</a:t>
            </a:r>
            <a:endParaRPr lang="zh-CN" altLang="en-US" sz="2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B65038B-B4CF-4AA2-A7FA-0EBF37506FDD}"/>
              </a:ext>
            </a:extLst>
          </p:cNvPr>
          <p:cNvSpPr txBox="1">
            <a:spLocks/>
          </p:cNvSpPr>
          <p:nvPr/>
        </p:nvSpPr>
        <p:spPr>
          <a:xfrm>
            <a:off x="372180" y="1420603"/>
            <a:ext cx="4329361" cy="543947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000" b="1" dirty="0">
                <a:solidFill>
                  <a:srgbClr val="CC3236"/>
                </a:solidFill>
                <a:latin typeface="Algerian" panose="04020705040A02060702" pitchFamily="82" charset="0"/>
              </a:rPr>
              <a:t>Centralisation of power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DC2AFFC-6C5C-4C17-950F-96DCF228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7" y="2984586"/>
            <a:ext cx="2073267" cy="220436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958548-909F-4503-8EEF-62DC82BC946E}"/>
              </a:ext>
            </a:extLst>
          </p:cNvPr>
          <p:cNvGrpSpPr/>
          <p:nvPr/>
        </p:nvGrpSpPr>
        <p:grpSpPr>
          <a:xfrm>
            <a:off x="5232088" y="1419440"/>
            <a:ext cx="3494819" cy="1928275"/>
            <a:chOff x="162781" y="1518383"/>
            <a:chExt cx="3494819" cy="19282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2E39077-6EC6-4C00-B78E-1C2B29CFA2E5}"/>
                </a:ext>
              </a:extLst>
            </p:cNvPr>
            <p:cNvSpPr txBox="1"/>
            <p:nvPr/>
          </p:nvSpPr>
          <p:spPr>
            <a:xfrm>
              <a:off x="284410" y="1518383"/>
              <a:ext cx="33731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zh-CN" sz="2000" b="1" dirty="0">
                  <a:solidFill>
                    <a:srgbClr val="FDC259"/>
                  </a:solidFill>
                  <a:latin typeface="Algerian" panose="04020705040A02060702" pitchFamily="82" charset="0"/>
                </a:rPr>
                <a:t>Strong relations with other countries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6C9D7E-F0ED-4957-BC77-4B4A3C366B36}"/>
                </a:ext>
              </a:extLst>
            </p:cNvPr>
            <p:cNvSpPr txBox="1"/>
            <p:nvPr/>
          </p:nvSpPr>
          <p:spPr>
            <a:xfrm>
              <a:off x="889606" y="2470638"/>
              <a:ext cx="2397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G" altLang="zh-CN" sz="2000" dirty="0">
                  <a:solidFill>
                    <a:srgbClr val="FDC259"/>
                  </a:solidFill>
                  <a:latin typeface="AR CENA" panose="02000000000000000000" pitchFamily="2" charset="0"/>
                </a:rPr>
                <a:t>Relation with US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345040-122D-4FDC-BC1B-7845933F6BFB}"/>
                </a:ext>
              </a:extLst>
            </p:cNvPr>
            <p:cNvSpPr txBox="1"/>
            <p:nvPr/>
          </p:nvSpPr>
          <p:spPr>
            <a:xfrm>
              <a:off x="162781" y="3046548"/>
              <a:ext cx="2968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G" altLang="zh-CN" sz="2000" dirty="0">
                  <a:solidFill>
                    <a:srgbClr val="FDC259"/>
                  </a:solidFill>
                  <a:latin typeface="AR CENA" panose="02000000000000000000" pitchFamily="2" charset="0"/>
                </a:rPr>
                <a:t>Part of UN since 1991</a:t>
              </a:r>
              <a:endParaRPr lang="zh-CN" altLang="en-US" sz="2000" dirty="0">
                <a:solidFill>
                  <a:srgbClr val="FDC259"/>
                </a:solidFill>
                <a:latin typeface="AR CENA" panose="02000000000000000000" pitchFamily="2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8BD018-F440-41BE-B1A5-D4C8B990B90B}"/>
              </a:ext>
            </a:extLst>
          </p:cNvPr>
          <p:cNvSpPr txBox="1"/>
          <p:nvPr/>
        </p:nvSpPr>
        <p:spPr>
          <a:xfrm>
            <a:off x="2325262" y="2947605"/>
            <a:ext cx="2284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Head of state, government and armed forces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2BAA78-ACA4-4935-A90E-4A6CFA2E3C90}"/>
              </a:ext>
            </a:extLst>
          </p:cNvPr>
          <p:cNvSpPr txBox="1"/>
          <p:nvPr/>
        </p:nvSpPr>
        <p:spPr>
          <a:xfrm>
            <a:off x="1420741" y="2432424"/>
            <a:ext cx="32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Single person authority system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3E3CC2-A0E5-45CB-9D73-F0B40A25C6BD}"/>
              </a:ext>
            </a:extLst>
          </p:cNvPr>
          <p:cNvSpPr txBox="1"/>
          <p:nvPr/>
        </p:nvSpPr>
        <p:spPr>
          <a:xfrm>
            <a:off x="787257" y="1917244"/>
            <a:ext cx="389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CC3236"/>
                </a:solidFill>
                <a:latin typeface="AR CENA" panose="02000000000000000000" pitchFamily="2" charset="0"/>
              </a:rPr>
              <a:t>Democratic overturn in 1986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501F560-8C11-4E75-820B-C7747432B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1897" y="-31880"/>
            <a:ext cx="1365010" cy="14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CB33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D34D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721DC93-5AD8-44AD-929F-70DCC8BF33A2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OLITICAL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552C53-FB7C-476C-9CEC-38A025BC44BF}"/>
              </a:ext>
            </a:extLst>
          </p:cNvPr>
          <p:cNvSpPr txBox="1"/>
          <p:nvPr/>
        </p:nvSpPr>
        <p:spPr>
          <a:xfrm>
            <a:off x="2667000" y="1632287"/>
            <a:ext cx="46482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FF00"/>
                </a:solidFill>
                <a:latin typeface="AR CHRISTY" panose="02000000000000000000" pitchFamily="2" charset="0"/>
              </a:rPr>
              <a:t>CHALLENGES</a:t>
            </a:r>
            <a:endParaRPr lang="zh-CN" altLang="en-US" sz="6000" dirty="0">
              <a:solidFill>
                <a:srgbClr val="FFFF00"/>
              </a:solidFill>
              <a:latin typeface="AR CHRISTY" panose="02000000000000000000" pitchFamily="2" charset="0"/>
            </a:endParaRPr>
          </a:p>
        </p:txBody>
      </p:sp>
      <p:pic>
        <p:nvPicPr>
          <p:cNvPr id="3" name="图片 2" descr="图片包含 文字&#10;&#10;已生成高可信度的说明">
            <a:extLst>
              <a:ext uri="{FF2B5EF4-FFF2-40B4-BE49-F238E27FC236}">
                <a16:creationId xmlns:a16="http://schemas.microsoft.com/office/drawing/2014/main" id="{F9C86C58-E149-44FA-B233-FA103B32A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3257550"/>
            <a:ext cx="1885950" cy="1885950"/>
          </a:xfrm>
          <a:prstGeom prst="rect">
            <a:avLst/>
          </a:prstGeom>
        </p:spPr>
      </p:pic>
      <p:pic>
        <p:nvPicPr>
          <p:cNvPr id="5" name="图片 4" descr="图片包含 文字, 矢量图形&#10;&#10;已生成高可信度的说明">
            <a:extLst>
              <a:ext uri="{FF2B5EF4-FFF2-40B4-BE49-F238E27FC236}">
                <a16:creationId xmlns:a16="http://schemas.microsoft.com/office/drawing/2014/main" id="{19065A04-7B06-4857-AAB2-3347D0A9B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772">
            <a:off x="4545515" y="841754"/>
            <a:ext cx="856573" cy="8565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5435611-1B21-49D0-90A3-61514D87CE2D}"/>
              </a:ext>
            </a:extLst>
          </p:cNvPr>
          <p:cNvSpPr/>
          <p:nvPr/>
        </p:nvSpPr>
        <p:spPr>
          <a:xfrm>
            <a:off x="285369" y="1756697"/>
            <a:ext cx="21703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3200" dirty="0">
                <a:solidFill>
                  <a:srgbClr val="CC3236"/>
                </a:solidFill>
                <a:latin typeface="AR ESSENCE" panose="02000000000000000000" pitchFamily="2" charset="0"/>
              </a:rPr>
              <a:t>Influence of military on Politics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C03E7B-6EFA-43E8-BB1F-093C89D44C9B}"/>
              </a:ext>
            </a:extLst>
          </p:cNvPr>
          <p:cNvSpPr/>
          <p:nvPr/>
        </p:nvSpPr>
        <p:spPr>
          <a:xfrm>
            <a:off x="3322448" y="3672071"/>
            <a:ext cx="3280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3200" dirty="0">
                <a:solidFill>
                  <a:srgbClr val="CC3236"/>
                </a:solidFill>
                <a:latin typeface="AR ESSENCE" panose="02000000000000000000" pitchFamily="2" charset="0"/>
              </a:rPr>
              <a:t>Uneasy </a:t>
            </a:r>
            <a:r>
              <a:rPr lang="en-SG" altLang="zh-CN" sz="3200" dirty="0">
                <a:solidFill>
                  <a:srgbClr val="FDC259"/>
                </a:solidFill>
                <a:latin typeface="AR ESSENCE" panose="02000000000000000000" pitchFamily="2" charset="0"/>
              </a:rPr>
              <a:t>relationship</a:t>
            </a:r>
            <a:r>
              <a:rPr lang="en-SG" altLang="zh-CN" sz="3200" dirty="0">
                <a:solidFill>
                  <a:srgbClr val="CC3236"/>
                </a:solidFill>
                <a:latin typeface="AR ESSENCE" panose="02000000000000000000" pitchFamily="2" charset="0"/>
              </a:rPr>
              <a:t> with No</a:t>
            </a:r>
            <a:r>
              <a:rPr lang="en-SG" altLang="zh-CN" sz="3200" dirty="0">
                <a:solidFill>
                  <a:srgbClr val="FDC259"/>
                </a:solidFill>
                <a:latin typeface="AR ESSENCE" panose="02000000000000000000" pitchFamily="2" charset="0"/>
              </a:rPr>
              <a:t>rth Korea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EABD30-46BF-4A52-A960-BD0D7AD04178}"/>
              </a:ext>
            </a:extLst>
          </p:cNvPr>
          <p:cNvSpPr/>
          <p:nvPr/>
        </p:nvSpPr>
        <p:spPr>
          <a:xfrm>
            <a:off x="5741339" y="437912"/>
            <a:ext cx="2507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zh-CN" sz="3200" dirty="0">
                <a:solidFill>
                  <a:srgbClr val="FDC259"/>
                </a:solidFill>
                <a:latin typeface="AR ESSENCE" panose="02000000000000000000" pitchFamily="2" charset="0"/>
              </a:rPr>
              <a:t>Political</a:t>
            </a:r>
            <a:r>
              <a:rPr lang="en-SG" altLang="zh-CN" dirty="0">
                <a:solidFill>
                  <a:srgbClr val="FDC259"/>
                </a:solidFill>
              </a:rPr>
              <a:t> </a:t>
            </a:r>
            <a:r>
              <a:rPr lang="en-SG" altLang="zh-CN" sz="3200" dirty="0">
                <a:solidFill>
                  <a:srgbClr val="FDC259"/>
                </a:solidFill>
                <a:latin typeface="AR ESSENCE" panose="02000000000000000000" pitchFamily="2" charset="0"/>
              </a:rPr>
              <a:t>violence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316EC4-2604-4173-882D-B408A7D8E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2905">
            <a:off x="6345810" y="924869"/>
            <a:ext cx="980849" cy="9808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31867D-8EBA-445A-AB3E-8CD71F3CD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380">
            <a:off x="4078064" y="2701527"/>
            <a:ext cx="916968" cy="916968"/>
          </a:xfrm>
          <a:prstGeom prst="rect">
            <a:avLst/>
          </a:prstGeom>
        </p:spPr>
      </p:pic>
      <p:pic>
        <p:nvPicPr>
          <p:cNvPr id="18" name="图片 17" descr="图片包含 物体&#10;&#10;已生成高可信度的说明">
            <a:extLst>
              <a:ext uri="{FF2B5EF4-FFF2-40B4-BE49-F238E27FC236}">
                <a16:creationId xmlns:a16="http://schemas.microsoft.com/office/drawing/2014/main" id="{F9B1AEFD-B9AB-4219-B9F4-050C4E28F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5"/>
          <a:stretch/>
        </p:blipFill>
        <p:spPr>
          <a:xfrm rot="13779059">
            <a:off x="2203668" y="1832985"/>
            <a:ext cx="345175" cy="786905"/>
          </a:xfrm>
          <a:prstGeom prst="rect">
            <a:avLst/>
          </a:prstGeom>
        </p:spPr>
      </p:pic>
      <p:pic>
        <p:nvPicPr>
          <p:cNvPr id="20" name="图片 19" descr="图片包含 凳, 家具&#10;&#10;已生成高可信度的说明">
            <a:extLst>
              <a:ext uri="{FF2B5EF4-FFF2-40B4-BE49-F238E27FC236}">
                <a16:creationId xmlns:a16="http://schemas.microsoft.com/office/drawing/2014/main" id="{1CC394A8-EFAE-413A-992D-D9927CD84E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742" y="1244252"/>
            <a:ext cx="1047750" cy="10477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37F358-9460-4178-9C20-B3ECA3C1E0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091">
            <a:off x="2123215" y="3921706"/>
            <a:ext cx="1123950" cy="11239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4126F8-A543-457D-84C0-CC68C8C05D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56" y="854450"/>
            <a:ext cx="1428893" cy="14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7E55A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F2B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B51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36C669A-662B-43B3-BBB7-552E388D2226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CONOMY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525496-D384-4682-A246-2B41093C19D6}"/>
              </a:ext>
            </a:extLst>
          </p:cNvPr>
          <p:cNvSpPr txBox="1"/>
          <p:nvPr/>
        </p:nvSpPr>
        <p:spPr>
          <a:xfrm>
            <a:off x="78922" y="697884"/>
            <a:ext cx="17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Service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0C2590C-CE28-4C5D-83B0-AF1DCD6ECEE1}"/>
              </a:ext>
            </a:extLst>
          </p:cNvPr>
          <p:cNvGrpSpPr/>
          <p:nvPr/>
        </p:nvGrpSpPr>
        <p:grpSpPr>
          <a:xfrm>
            <a:off x="4737502" y="585034"/>
            <a:ext cx="3928438" cy="3384507"/>
            <a:chOff x="4737502" y="585034"/>
            <a:chExt cx="3928438" cy="3384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DFF5341-2747-4B67-81AC-EF4D24BE9466}"/>
                </a:ext>
              </a:extLst>
            </p:cNvPr>
            <p:cNvSpPr/>
            <p:nvPr/>
          </p:nvSpPr>
          <p:spPr>
            <a:xfrm>
              <a:off x="4768964" y="1639500"/>
              <a:ext cx="2604971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Financial Intermediary</a:t>
              </a:r>
            </a:p>
          </p:txBody>
        </p:sp>
        <p:pic>
          <p:nvPicPr>
            <p:cNvPr id="28" name="图片 27" descr="图片包含 轮廓&#10;&#10;已生成高可信度的说明">
              <a:extLst>
                <a:ext uri="{FF2B5EF4-FFF2-40B4-BE49-F238E27FC236}">
                  <a16:creationId xmlns:a16="http://schemas.microsoft.com/office/drawing/2014/main" id="{43CD16A4-F1B8-40CE-B434-B7FDA247D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6759" y="585034"/>
              <a:ext cx="759181" cy="75918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A39FD2-FCE4-4517-892B-27D7DBB75893}"/>
                </a:ext>
              </a:extLst>
            </p:cNvPr>
            <p:cNvSpPr txBox="1"/>
            <p:nvPr/>
          </p:nvSpPr>
          <p:spPr>
            <a:xfrm>
              <a:off x="4739752" y="3338211"/>
              <a:ext cx="1706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Transport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C3FDD46-7ECE-4B8F-B3AA-8FEB5AC82742}"/>
                </a:ext>
              </a:extLst>
            </p:cNvPr>
            <p:cNvSpPr txBox="1"/>
            <p:nvPr/>
          </p:nvSpPr>
          <p:spPr>
            <a:xfrm>
              <a:off x="4737502" y="2558105"/>
              <a:ext cx="2288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Real Estate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DD0177C-9621-499E-91F2-C56DB5EA8FC3}"/>
                </a:ext>
              </a:extLst>
            </p:cNvPr>
            <p:cNvSpPr txBox="1"/>
            <p:nvPr/>
          </p:nvSpPr>
          <p:spPr>
            <a:xfrm>
              <a:off x="4748461" y="859394"/>
              <a:ext cx="324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Storage &amp; Communication</a:t>
              </a:r>
              <a:endParaRPr lang="zh-CN" altLang="en-US" dirty="0"/>
            </a:p>
          </p:txBody>
        </p:sp>
        <p:pic>
          <p:nvPicPr>
            <p:cNvPr id="33" name="图片 32" descr="图片包含 运输&#10;&#10;已生成高可信度的说明">
              <a:extLst>
                <a:ext uri="{FF2B5EF4-FFF2-40B4-BE49-F238E27FC236}">
                  <a16:creationId xmlns:a16="http://schemas.microsoft.com/office/drawing/2014/main" id="{01258F14-8E19-44D2-951A-1BE3DDE38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477" y="3210361"/>
              <a:ext cx="786094" cy="759180"/>
            </a:xfrm>
            <a:prstGeom prst="rect">
              <a:avLst/>
            </a:prstGeom>
          </p:spPr>
        </p:pic>
        <p:pic>
          <p:nvPicPr>
            <p:cNvPr id="35" name="图片 34" descr="图片包含 矢量图形&#10;&#10;已生成高可信度的说明">
              <a:extLst>
                <a:ext uri="{FF2B5EF4-FFF2-40B4-BE49-F238E27FC236}">
                  <a16:creationId xmlns:a16="http://schemas.microsoft.com/office/drawing/2014/main" id="{DB0282AA-EF13-41EF-8507-A8287D33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1618575"/>
              <a:ext cx="733546" cy="733546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8862A34-7371-42B7-8E22-7D4F4912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361" y="2353091"/>
              <a:ext cx="695539" cy="695539"/>
            </a:xfrm>
            <a:prstGeom prst="rect">
              <a:avLst/>
            </a:prstGeom>
          </p:spPr>
        </p:pic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4506FE04-FEEF-4B34-BD9C-76BDA715E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1" y="2070101"/>
            <a:ext cx="4136163" cy="307339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DB19595-DE66-448E-857F-EFCED3FAC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34" y="2436800"/>
            <a:ext cx="2969630" cy="29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1999" y="0"/>
            <a:ext cx="4648200" cy="5143500"/>
          </a:xfrm>
          <a:prstGeom prst="rect">
            <a:avLst/>
          </a:prstGeom>
          <a:solidFill>
            <a:srgbClr val="7E55A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B51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9189ACD-EC43-40BC-932D-9AC809829181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CONOMY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F2F8CD-B027-43BF-83C9-606BB2FB1151}"/>
              </a:ext>
            </a:extLst>
          </p:cNvPr>
          <p:cNvSpPr txBox="1"/>
          <p:nvPr/>
        </p:nvSpPr>
        <p:spPr>
          <a:xfrm>
            <a:off x="1526722" y="697884"/>
            <a:ext cx="1649261" cy="71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4000" b="1" dirty="0">
                <a:solidFill>
                  <a:srgbClr val="7E55A3"/>
                </a:solidFill>
                <a:latin typeface="AR CHRISTY" panose="02000000000000000000" pitchFamily="2" charset="0"/>
              </a:rPr>
              <a:t>Import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9BCB3C-5905-433A-82D8-E95FCE693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3" y="1858904"/>
            <a:ext cx="1290032" cy="1730818"/>
          </a:xfrm>
          <a:prstGeom prst="rect">
            <a:avLst/>
          </a:prstGeom>
          <a:noFill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5816758-0EFD-4B7D-B71D-5532DED0B0F1}"/>
              </a:ext>
            </a:extLst>
          </p:cNvPr>
          <p:cNvSpPr/>
          <p:nvPr/>
        </p:nvSpPr>
        <p:spPr>
          <a:xfrm>
            <a:off x="1387941" y="4132928"/>
            <a:ext cx="188865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relatively low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06DFAD-31D9-469A-A3A2-8C1C5FF5469E}"/>
              </a:ext>
            </a:extLst>
          </p:cNvPr>
          <p:cNvSpPr/>
          <p:nvPr/>
        </p:nvSpPr>
        <p:spPr>
          <a:xfrm>
            <a:off x="5573848" y="4132928"/>
            <a:ext cx="25795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heavily for its GDP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0169A3F-090D-4EA7-9282-66E1575098E9}"/>
              </a:ext>
            </a:extLst>
          </p:cNvPr>
          <p:cNvGrpSpPr/>
          <p:nvPr/>
        </p:nvGrpSpPr>
        <p:grpSpPr>
          <a:xfrm>
            <a:off x="304800" y="1576395"/>
            <a:ext cx="3812113" cy="2569561"/>
            <a:chOff x="391765" y="1576395"/>
            <a:chExt cx="3812113" cy="256956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4F0B29B-2AA1-485C-BBC7-E1DE4CB07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65" y="1576395"/>
              <a:ext cx="2569561" cy="256956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1997FC5-B523-4FD0-A6D6-0A09A1D2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101" y="2307509"/>
              <a:ext cx="887588" cy="887588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91BCF02-5C2B-485A-AB0C-4B0A7F25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090" y="2401759"/>
              <a:ext cx="893788" cy="893788"/>
            </a:xfrm>
            <a:prstGeom prst="rect">
              <a:avLst/>
            </a:prstGeom>
          </p:spPr>
        </p:pic>
        <p:pic>
          <p:nvPicPr>
            <p:cNvPr id="37" name="图片 36" descr="图片包含 矢量图形&#10;&#10;已生成高可信度的说明">
              <a:extLst>
                <a:ext uri="{FF2B5EF4-FFF2-40B4-BE49-F238E27FC236}">
                  <a16:creationId xmlns:a16="http://schemas.microsoft.com/office/drawing/2014/main" id="{DA1C7511-9D74-4268-AB0B-F6790A54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8345" y="2450133"/>
              <a:ext cx="864603" cy="864603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6EEF20A-8522-496F-B3E0-A2F79DE70814}"/>
              </a:ext>
            </a:extLst>
          </p:cNvPr>
          <p:cNvGrpSpPr/>
          <p:nvPr/>
        </p:nvGrpSpPr>
        <p:grpSpPr>
          <a:xfrm>
            <a:off x="4874687" y="1576395"/>
            <a:ext cx="3812113" cy="2569561"/>
            <a:chOff x="391765" y="1576395"/>
            <a:chExt cx="3812113" cy="2569561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2DAC659-1F73-4F34-8690-C768436B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65" y="1576395"/>
              <a:ext cx="2569561" cy="256956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DCD72E7-03B5-42CE-AE26-28BAA89A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101" y="2307509"/>
              <a:ext cx="887588" cy="88758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2D3026B-75C8-4FD3-8203-30FF39A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10090" y="2401759"/>
              <a:ext cx="893788" cy="893788"/>
            </a:xfrm>
            <a:prstGeom prst="rect">
              <a:avLst/>
            </a:prstGeom>
          </p:spPr>
        </p:pic>
        <p:pic>
          <p:nvPicPr>
            <p:cNvPr id="46" name="图片 45" descr="图片包含 矢量图形&#10;&#10;已生成高可信度的说明">
              <a:extLst>
                <a:ext uri="{FF2B5EF4-FFF2-40B4-BE49-F238E27FC236}">
                  <a16:creationId xmlns:a16="http://schemas.microsoft.com/office/drawing/2014/main" id="{5C95A41B-8977-47D7-A7AA-71927EB86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98345" y="2450133"/>
              <a:ext cx="864603" cy="864603"/>
            </a:xfrm>
            <a:prstGeom prst="rect">
              <a:avLst/>
            </a:prstGeom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C4A75850-9D65-4DA1-8D47-55BA6FD369DD}"/>
              </a:ext>
            </a:extLst>
          </p:cNvPr>
          <p:cNvSpPr txBox="1"/>
          <p:nvPr/>
        </p:nvSpPr>
        <p:spPr>
          <a:xfrm>
            <a:off x="6054434" y="750488"/>
            <a:ext cx="1870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2B51C"/>
                </a:solidFill>
                <a:latin typeface="AR CHRISTY" panose="02000000000000000000" pitchFamily="2" charset="0"/>
              </a:rPr>
              <a:t>Export</a:t>
            </a:r>
            <a:endParaRPr lang="zh-CN" altLang="en-US" sz="4000" b="1" dirty="0">
              <a:solidFill>
                <a:srgbClr val="F2B51C"/>
              </a:solidFill>
              <a:latin typeface="AR CHRIST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7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7E55A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F2B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B51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D33B9CF6-6559-44A0-BBE4-4BCF6A4FD14B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CONOMY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3855E8-D3CA-4B4F-98A9-A3CBF61E3103}"/>
              </a:ext>
            </a:extLst>
          </p:cNvPr>
          <p:cNvSpPr txBox="1"/>
          <p:nvPr/>
        </p:nvSpPr>
        <p:spPr>
          <a:xfrm>
            <a:off x="78922" y="697884"/>
            <a:ext cx="395967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Georgia" pitchFamily="18" charset="0"/>
                <a:ea typeface="Arvo" pitchFamily="2" charset="0"/>
              </a:rPr>
              <a:t>Financial Crisis </a:t>
            </a:r>
          </a:p>
        </p:txBody>
      </p:sp>
      <p:pic>
        <p:nvPicPr>
          <p:cNvPr id="26" name="图片 25" descr="图片包含 文字, 地图&#10;&#10;已生成极高可信度的说明">
            <a:extLst>
              <a:ext uri="{FF2B5EF4-FFF2-40B4-BE49-F238E27FC236}">
                <a16:creationId xmlns:a16="http://schemas.microsoft.com/office/drawing/2014/main" id="{8AF947F4-91D6-40B0-A5B7-04C3B225D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8" y="1605287"/>
            <a:ext cx="3691320" cy="2860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D9B7D4-B285-49D6-99AD-BEBC1C26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4" y="2250687"/>
            <a:ext cx="3691320" cy="876301"/>
          </a:xfrm>
          <a:prstGeom prst="rect">
            <a:avLst/>
          </a:prstGeom>
        </p:spPr>
      </p:pic>
      <p:pic>
        <p:nvPicPr>
          <p:cNvPr id="30" name="图片 29" descr="图片包含 盘碟, 小盘子, 餐具&#10;&#10;已生成高可信度的说明">
            <a:extLst>
              <a:ext uri="{FF2B5EF4-FFF2-40B4-BE49-F238E27FC236}">
                <a16:creationId xmlns:a16="http://schemas.microsoft.com/office/drawing/2014/main" id="{6E6C67D8-CD35-4F64-9D09-40F3FB305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93" y="4082219"/>
            <a:ext cx="935003" cy="93500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EB071D7-1487-48D6-8561-0B11C34438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5994" y="3362538"/>
            <a:ext cx="1724656" cy="1724656"/>
          </a:xfrm>
          <a:prstGeom prst="rect">
            <a:avLst/>
          </a:prstGeom>
        </p:spPr>
      </p:pic>
      <p:pic>
        <p:nvPicPr>
          <p:cNvPr id="34" name="图片 33" descr="图片包含 运输&#10;&#10;已生成高可信度的说明">
            <a:extLst>
              <a:ext uri="{FF2B5EF4-FFF2-40B4-BE49-F238E27FC236}">
                <a16:creationId xmlns:a16="http://schemas.microsoft.com/office/drawing/2014/main" id="{71721682-7D3A-47D2-B2C5-D0A261485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45" y="4311374"/>
            <a:ext cx="797287" cy="797287"/>
          </a:xfrm>
          <a:prstGeom prst="rect">
            <a:avLst/>
          </a:prstGeom>
        </p:spPr>
      </p:pic>
      <p:pic>
        <p:nvPicPr>
          <p:cNvPr id="36" name="图片 35" descr="图片包含 齿轮, 盘碟&#10;&#10;已生成极高可信度的说明">
            <a:extLst>
              <a:ext uri="{FF2B5EF4-FFF2-40B4-BE49-F238E27FC236}">
                <a16:creationId xmlns:a16="http://schemas.microsoft.com/office/drawing/2014/main" id="{4D3C0705-1902-4654-95F3-C50137641D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9411">
            <a:off x="5191252" y="1937493"/>
            <a:ext cx="881685" cy="88168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04F277-9BB3-49EE-9AD8-B968EA34D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8205">
            <a:off x="8039714" y="2402582"/>
            <a:ext cx="919098" cy="919098"/>
          </a:xfrm>
          <a:prstGeom prst="rect">
            <a:avLst/>
          </a:prstGeom>
        </p:spPr>
      </p:pic>
      <p:pic>
        <p:nvPicPr>
          <p:cNvPr id="42" name="图片 41" descr="图片包含 盘碟&#10;&#10;已生成高可信度的说明">
            <a:extLst>
              <a:ext uri="{FF2B5EF4-FFF2-40B4-BE49-F238E27FC236}">
                <a16:creationId xmlns:a16="http://schemas.microsoft.com/office/drawing/2014/main" id="{2C312430-9FBD-4214-9DB0-F7448B1B8F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7182">
            <a:off x="4853276" y="140272"/>
            <a:ext cx="805258" cy="80525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318715D-B7C1-417E-9CA3-A9B4732EFF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874">
            <a:off x="7282445" y="932586"/>
            <a:ext cx="891004" cy="89100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BDF5F5A-C250-4766-B134-9CB70B8CB0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80" y="4135244"/>
            <a:ext cx="892855" cy="89285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AD9EA1CF-698C-434E-B637-070291594F05}"/>
              </a:ext>
            </a:extLst>
          </p:cNvPr>
          <p:cNvSpPr txBox="1"/>
          <p:nvPr/>
        </p:nvSpPr>
        <p:spPr>
          <a:xfrm rot="21152450">
            <a:off x="5491810" y="433180"/>
            <a:ext cx="385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recovery-</a:t>
            </a:r>
            <a:r>
              <a:rPr lang="zh-CN" altLang="en-US" sz="2400" dirty="0">
                <a:solidFill>
                  <a:schemeClr val="bg1"/>
                </a:solidFill>
                <a:latin typeface="AR ESSENCE" panose="02000000000000000000" pitchFamily="2" charset="0"/>
                <a:cs typeface="Segoe UI Black" panose="020B0A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GDP</a:t>
            </a:r>
            <a:r>
              <a:rPr lang="zh-CN" altLang="en-US" sz="2400" dirty="0">
                <a:solidFill>
                  <a:schemeClr val="bg1"/>
                </a:solidFill>
                <a:latin typeface="AR ESSENCE" panose="02000000000000000000" pitchFamily="2" charset="0"/>
                <a:cs typeface="Segoe UI Black" panose="020B0A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6.7%</a:t>
            </a:r>
            <a:r>
              <a:rPr lang="zh-CN" altLang="en-US" sz="2400" dirty="0">
                <a:solidFill>
                  <a:schemeClr val="bg1"/>
                </a:solidFill>
                <a:latin typeface="AR ESSENCE" panose="02000000000000000000" pitchFamily="2" charset="0"/>
                <a:cs typeface="Segoe UI Black" panose="020B0A02040204020203" pitchFamily="34" charset="0"/>
              </a:rPr>
              <a:t>↓ </a:t>
            </a:r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9.3%</a:t>
            </a:r>
            <a:r>
              <a:rPr lang="zh-CN" altLang="en-US" sz="2400" dirty="0">
                <a:solidFill>
                  <a:schemeClr val="bg1"/>
                </a:solidFill>
                <a:latin typeface="AR ESSENCE" panose="02000000000000000000" pitchFamily="2" charset="0"/>
                <a:cs typeface="Segoe UI Black" panose="020B0A02040204020203" pitchFamily="34" charset="0"/>
              </a:rPr>
              <a:t>↑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52B268B-4F5A-4F47-B08C-99EA4FF58448}"/>
              </a:ext>
            </a:extLst>
          </p:cNvPr>
          <p:cNvSpPr txBox="1"/>
          <p:nvPr/>
        </p:nvSpPr>
        <p:spPr>
          <a:xfrm rot="20959697">
            <a:off x="7213298" y="1955024"/>
            <a:ext cx="16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liberalization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2183C56-B41B-4B1B-BB68-CA6BD6C83D1E}"/>
              </a:ext>
            </a:extLst>
          </p:cNvPr>
          <p:cNvSpPr txBox="1"/>
          <p:nvPr/>
        </p:nvSpPr>
        <p:spPr>
          <a:xfrm rot="227954">
            <a:off x="4951587" y="2734315"/>
            <a:ext cx="292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macroeconomic stability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EC9C83-7906-4046-A8DC-CB8AB8A65605}"/>
              </a:ext>
            </a:extLst>
          </p:cNvPr>
          <p:cNvSpPr/>
          <p:nvPr/>
        </p:nvSpPr>
        <p:spPr>
          <a:xfrm rot="21085441">
            <a:off x="5333832" y="3341513"/>
            <a:ext cx="3425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reduce reliance on exports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0ABC102-77C3-46F5-B095-E752C2D11EDA}"/>
              </a:ext>
            </a:extLst>
          </p:cNvPr>
          <p:cNvSpPr txBox="1"/>
          <p:nvPr/>
        </p:nvSpPr>
        <p:spPr>
          <a:xfrm rot="175922">
            <a:off x="4582043" y="1359615"/>
            <a:ext cx="269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economic restructuring</a:t>
            </a:r>
            <a:endParaRPr lang="zh-CN" altLang="en-US" sz="2400" dirty="0">
              <a:solidFill>
                <a:schemeClr val="bg1"/>
              </a:solidFill>
              <a:latin typeface="AR ESSENCE" panose="02000000000000000000" pitchFamily="2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4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allAtOnce"/>
      <p:bldP spid="49" grpId="0"/>
      <p:bldP spid="50" grpId="0"/>
      <p:bldP spid="5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7E55A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B51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33C4176A-9E89-4246-95EC-431CBBE9F654}"/>
              </a:ext>
            </a:extLst>
          </p:cNvPr>
          <p:cNvSpPr txBox="1"/>
          <p:nvPr/>
        </p:nvSpPr>
        <p:spPr>
          <a:xfrm>
            <a:off x="78922" y="95271"/>
            <a:ext cx="45311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Arvo" pitchFamily="2" charset="0"/>
              </a:rPr>
              <a:t>CONOMY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65A8994-EB6E-4BEB-BA94-5A87EBFE7949}"/>
              </a:ext>
            </a:extLst>
          </p:cNvPr>
          <p:cNvSpPr txBox="1"/>
          <p:nvPr/>
        </p:nvSpPr>
        <p:spPr>
          <a:xfrm>
            <a:off x="2865740" y="1625964"/>
            <a:ext cx="4090966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FF00"/>
                </a:solidFill>
                <a:latin typeface="AR CHRISTY" panose="02000000000000000000" pitchFamily="2" charset="0"/>
              </a:rPr>
              <a:t>CHALLENGE</a:t>
            </a:r>
            <a:endParaRPr lang="zh-CN" altLang="en-US" sz="6000" dirty="0">
              <a:solidFill>
                <a:srgbClr val="FFFF00"/>
              </a:solidFill>
              <a:latin typeface="AR CHRISTY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F9C98A-C079-4BAC-9185-58045D20E2BC}"/>
              </a:ext>
            </a:extLst>
          </p:cNvPr>
          <p:cNvSpPr/>
          <p:nvPr/>
        </p:nvSpPr>
        <p:spPr>
          <a:xfrm rot="445662">
            <a:off x="5104944" y="3200215"/>
            <a:ext cx="404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 ESSENCE" panose="02000000000000000000" pitchFamily="2" charset="0"/>
                <a:ea typeface="Open Sans" pitchFamily="34" charset="0"/>
                <a:cs typeface="Open Sans" pitchFamily="34" charset="0"/>
              </a:rPr>
              <a:t>Hollowed-out foreign investment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B8E489-69F4-429B-9293-3493F8B53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044">
            <a:off x="546631" y="819592"/>
            <a:ext cx="1625388" cy="162538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E856706-A0D4-4D08-B5A9-630C616A1F5C}"/>
              </a:ext>
            </a:extLst>
          </p:cNvPr>
          <p:cNvSpPr txBox="1"/>
          <p:nvPr/>
        </p:nvSpPr>
        <p:spPr>
          <a:xfrm rot="21058461">
            <a:off x="5464327" y="188784"/>
            <a:ext cx="3379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AR ESSENCE" panose="02000000000000000000" pitchFamily="2" charset="0"/>
              </a:rPr>
              <a:t>Falling stock market 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CCCDCC3-10D0-4DAE-B2C0-AC72A24C0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5496">
            <a:off x="6040025" y="2437798"/>
            <a:ext cx="902646" cy="902646"/>
          </a:xfrm>
          <a:prstGeom prst="rect">
            <a:avLst/>
          </a:prstGeom>
          <a:noFill/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7ABE6BE-1331-4A90-81F6-76E637754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9903">
            <a:off x="6420166" y="1088114"/>
            <a:ext cx="951868" cy="765476"/>
          </a:xfrm>
          <a:prstGeom prst="rect">
            <a:avLst/>
          </a:prstGeom>
        </p:spPr>
      </p:pic>
      <p:pic>
        <p:nvPicPr>
          <p:cNvPr id="32" name="图片 31" descr="图片包含 矢量图形&#10;&#10;已生成高可信度的说明">
            <a:extLst>
              <a:ext uri="{FF2B5EF4-FFF2-40B4-BE49-F238E27FC236}">
                <a16:creationId xmlns:a16="http://schemas.microsoft.com/office/drawing/2014/main" id="{4C2F85E0-7D09-4DAC-931B-88D16255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78" y="3724810"/>
            <a:ext cx="1110854" cy="111085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578F6DD-85AB-49E1-9A70-BF8EEFBC4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060">
            <a:off x="7759140" y="668712"/>
            <a:ext cx="1181951" cy="11819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3D96250-E236-4757-8888-DB117F86FC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65319">
            <a:off x="2526670" y="604371"/>
            <a:ext cx="911443" cy="91144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F432620-A79A-4920-9881-ADA637A8CC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760">
            <a:off x="3594662" y="620376"/>
            <a:ext cx="1038443" cy="1038443"/>
          </a:xfrm>
          <a:prstGeom prst="rect">
            <a:avLst/>
          </a:prstGeom>
        </p:spPr>
      </p:pic>
      <p:pic>
        <p:nvPicPr>
          <p:cNvPr id="6" name="图片 5" descr="图片包含 剪贴画&#10;&#10;已生成高可信度的说明">
            <a:extLst>
              <a:ext uri="{FF2B5EF4-FFF2-40B4-BE49-F238E27FC236}">
                <a16:creationId xmlns:a16="http://schemas.microsoft.com/office/drawing/2014/main" id="{F38C1E37-B8A6-4E1B-A877-5443C2255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3" y="2569232"/>
            <a:ext cx="2139138" cy="190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>
            <a:extLst>
              <a:ext uri="{FF2B5EF4-FFF2-40B4-BE49-F238E27FC236}">
                <a16:creationId xmlns:a16="http://schemas.microsoft.com/office/drawing/2014/main" id="{27728BB6-0552-48AE-BC6E-D70270D86721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652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AC3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70"/>
          </a:xfrm>
          <a:prstGeom prst="triangle">
            <a:avLst/>
          </a:prstGeom>
          <a:solidFill>
            <a:srgbClr val="1A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FB6CFAB-6084-4DB2-BC9C-433B35EFC3D4}"/>
              </a:ext>
            </a:extLst>
          </p:cNvPr>
          <p:cNvSpPr txBox="1"/>
          <p:nvPr/>
        </p:nvSpPr>
        <p:spPr>
          <a:xfrm>
            <a:off x="78922" y="95271"/>
            <a:ext cx="2511878" cy="7591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OCIAL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Arvo" pitchFamily="2" charset="0"/>
            </a:endParaRPr>
          </a:p>
        </p:txBody>
      </p:sp>
      <p:pic>
        <p:nvPicPr>
          <p:cNvPr id="10" name="Picture 6" descr="Image result for south korea map cartoon">
            <a:extLst>
              <a:ext uri="{FF2B5EF4-FFF2-40B4-BE49-F238E27FC236}">
                <a16:creationId xmlns:a16="http://schemas.microsoft.com/office/drawing/2014/main" id="{AB7AD3AA-6F88-4518-9B82-75C7CBDF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0" y="786291"/>
            <a:ext cx="3850621" cy="433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855EA9-02A4-4B29-9559-B94456D8DC75}"/>
              </a:ext>
            </a:extLst>
          </p:cNvPr>
          <p:cNvSpPr/>
          <p:nvPr/>
        </p:nvSpPr>
        <p:spPr>
          <a:xfrm>
            <a:off x="5342487" y="1261700"/>
            <a:ext cx="1700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Seoul &amp; Busan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871DBE-84F3-443E-8949-D0AD20395A0F}"/>
              </a:ext>
            </a:extLst>
          </p:cNvPr>
          <p:cNvSpPr txBox="1"/>
          <p:nvPr/>
        </p:nvSpPr>
        <p:spPr>
          <a:xfrm>
            <a:off x="5430511" y="34562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51.4 million,</a:t>
            </a:r>
            <a:r>
              <a:rPr lang="zh-CN" altLang="en-US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82.4% urban population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171DF1-3BD5-4B8B-9561-C3B8E8A99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05" y="3987435"/>
            <a:ext cx="851416" cy="851416"/>
          </a:xfrm>
          <a:prstGeom prst="rect">
            <a:avLst/>
          </a:prstGeom>
        </p:spPr>
      </p:pic>
      <p:pic>
        <p:nvPicPr>
          <p:cNvPr id="16" name="图片 15" descr="图片包含 矢量图形&#10;&#10;已生成高可信度的说明">
            <a:extLst>
              <a:ext uri="{FF2B5EF4-FFF2-40B4-BE49-F238E27FC236}">
                <a16:creationId xmlns:a16="http://schemas.microsoft.com/office/drawing/2014/main" id="{D1B90092-4B83-422F-AA19-C380D0D103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079">
            <a:off x="8018494" y="2596429"/>
            <a:ext cx="959003" cy="9590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C6DC78-C7F7-419D-A51B-54ABEA607B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3348">
            <a:off x="7374902" y="3020747"/>
            <a:ext cx="739106" cy="739106"/>
          </a:xfrm>
          <a:prstGeom prst="rect">
            <a:avLst/>
          </a:prstGeom>
        </p:spPr>
      </p:pic>
      <p:pic>
        <p:nvPicPr>
          <p:cNvPr id="20" name="图片 19" descr="图片包含 浴室用品&#10;&#10;已生成高可信度的说明">
            <a:extLst>
              <a:ext uri="{FF2B5EF4-FFF2-40B4-BE49-F238E27FC236}">
                <a16:creationId xmlns:a16="http://schemas.microsoft.com/office/drawing/2014/main" id="{08978631-1993-49F1-858A-D30504EEB3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1" y="1946840"/>
            <a:ext cx="558799" cy="558799"/>
          </a:xfrm>
          <a:prstGeom prst="rect">
            <a:avLst/>
          </a:prstGeom>
        </p:spPr>
      </p:pic>
      <p:pic>
        <p:nvPicPr>
          <p:cNvPr id="22" name="图片 21" descr="图片包含 矢量图形&#10;&#10;已生成极高可信度的说明">
            <a:extLst>
              <a:ext uri="{FF2B5EF4-FFF2-40B4-BE49-F238E27FC236}">
                <a16:creationId xmlns:a16="http://schemas.microsoft.com/office/drawing/2014/main" id="{4A6A3084-C40D-4269-A687-986B00DCB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38" y="1964016"/>
            <a:ext cx="863067" cy="8630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47C41B2-8112-47AB-9208-BE9C5CF9F3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45" y="958601"/>
            <a:ext cx="918428" cy="91842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8092361-E749-4CF8-92BD-20345FDC8ED3}"/>
              </a:ext>
            </a:extLst>
          </p:cNvPr>
          <p:cNvSpPr txBox="1"/>
          <p:nvPr/>
        </p:nvSpPr>
        <p:spPr>
          <a:xfrm>
            <a:off x="5379634" y="4256649"/>
            <a:ext cx="352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77 years (men), 84 years (women)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4D7F60-5D52-4EEA-944A-219BAC4A57F4}"/>
              </a:ext>
            </a:extLst>
          </p:cNvPr>
          <p:cNvSpPr txBox="1"/>
          <p:nvPr/>
        </p:nvSpPr>
        <p:spPr>
          <a:xfrm>
            <a:off x="4973311" y="32852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Buddhism, Christianity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302D6A-E780-4C55-A560-83EBD286ED96}"/>
              </a:ext>
            </a:extLst>
          </p:cNvPr>
          <p:cNvSpPr txBox="1"/>
          <p:nvPr/>
        </p:nvSpPr>
        <p:spPr>
          <a:xfrm>
            <a:off x="6592755" y="2313851"/>
            <a:ext cx="114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empus Sans ITC" panose="04020404030D07020202" pitchFamily="82" charset="0"/>
                <a:ea typeface="Yu Gothic" panose="020B0400000000000000" pitchFamily="34" charset="-128"/>
              </a:rPr>
              <a:t>Korean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9E27FD5-4463-4462-B309-D652D91B9A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32" y="152763"/>
            <a:ext cx="759180" cy="7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509</Words>
  <Application>Microsoft Office PowerPoint</Application>
  <PresentationFormat>全屏显示(16:9)</PresentationFormat>
  <Paragraphs>159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3" baseType="lpstr">
      <vt:lpstr>Arvo</vt:lpstr>
      <vt:lpstr>맑은 고딕</vt:lpstr>
      <vt:lpstr>Open Sans</vt:lpstr>
      <vt:lpstr>Yu Gothic</vt:lpstr>
      <vt:lpstr>等线</vt:lpstr>
      <vt:lpstr>宋体</vt:lpstr>
      <vt:lpstr>Algerian</vt:lpstr>
      <vt:lpstr>AR CARTER</vt:lpstr>
      <vt:lpstr>AR CENA</vt:lpstr>
      <vt:lpstr>AR CHRISTY</vt:lpstr>
      <vt:lpstr>AR DARLING</vt:lpstr>
      <vt:lpstr>AR ESSENCE</vt:lpstr>
      <vt:lpstr>Arial</vt:lpstr>
      <vt:lpstr>Berlin Sans FB</vt:lpstr>
      <vt:lpstr>Bodoni MT</vt:lpstr>
      <vt:lpstr>Bradley Hand ITC</vt:lpstr>
      <vt:lpstr>Calibri</vt:lpstr>
      <vt:lpstr>Curlz MT</vt:lpstr>
      <vt:lpstr>Eras Demi ITC</vt:lpstr>
      <vt:lpstr>Georgia</vt:lpstr>
      <vt:lpstr>Gill Sans Ultra Bold</vt:lpstr>
      <vt:lpstr>Kristen ITC</vt:lpstr>
      <vt:lpstr>Lucida Calligraphy</vt:lpstr>
      <vt:lpstr>Rockwell</vt:lpstr>
      <vt:lpstr>Segoe Print</vt:lpstr>
      <vt:lpstr>Segoe UI Black</vt:lpstr>
      <vt:lpstr>Tempus Sans ITC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🌧☀ 👑</dc:creator>
  <cp:lastModifiedBy>👑🌧☀</cp:lastModifiedBy>
  <cp:revision>119</cp:revision>
  <dcterms:created xsi:type="dcterms:W3CDTF">2014-02-10T10:41:22Z</dcterms:created>
  <dcterms:modified xsi:type="dcterms:W3CDTF">2017-11-11T05:14:37Z</dcterms:modified>
</cp:coreProperties>
</file>